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8" r:id="rId4"/>
  </p:sldMasterIdLst>
  <p:notesMasterIdLst>
    <p:notesMasterId r:id="rId20"/>
  </p:notesMasterIdLst>
  <p:handoutMasterIdLst>
    <p:handoutMasterId r:id="rId21"/>
  </p:handoutMasterIdLst>
  <p:sldIdLst>
    <p:sldId id="272" r:id="rId5"/>
    <p:sldId id="273" r:id="rId6"/>
    <p:sldId id="262" r:id="rId7"/>
    <p:sldId id="271" r:id="rId8"/>
    <p:sldId id="261" r:id="rId9"/>
    <p:sldId id="274" r:id="rId10"/>
    <p:sldId id="263" r:id="rId11"/>
    <p:sldId id="275" r:id="rId12"/>
    <p:sldId id="265" r:id="rId13"/>
    <p:sldId id="264" r:id="rId14"/>
    <p:sldId id="266" r:id="rId15"/>
    <p:sldId id="267" r:id="rId16"/>
    <p:sldId id="270" r:id="rId17"/>
    <p:sldId id="259" r:id="rId18"/>
    <p:sldId id="260" r:id="rId19"/>
  </p:sldIdLst>
  <p:sldSz cx="12192000" cy="6858000"/>
  <p:notesSz cx="6858000" cy="9144000"/>
  <p:defaultTextStyle>
    <a:defPPr>
      <a:defRPr lang="en-US"/>
    </a:defPPr>
    <a:lvl1pPr algn="l" rtl="0" fontAlgn="base">
      <a:spcBef>
        <a:spcPct val="0"/>
      </a:spcBef>
      <a:spcAft>
        <a:spcPct val="0"/>
      </a:spcAft>
      <a:defRPr sz="2400" kern="1200">
        <a:solidFill>
          <a:schemeClr val="tx1"/>
        </a:solidFill>
        <a:latin typeface="Time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Time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Time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Time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Times" charset="0"/>
        <a:ea typeface="ＭＳ Ｐゴシック" charset="0"/>
        <a:cs typeface="ＭＳ Ｐゴシック" charset="0"/>
      </a:defRPr>
    </a:lvl5pPr>
    <a:lvl6pPr marL="2286000" algn="l" defTabSz="457200" rtl="0" eaLnBrk="1" latinLnBrk="0" hangingPunct="1">
      <a:defRPr sz="2400" kern="1200">
        <a:solidFill>
          <a:schemeClr val="tx1"/>
        </a:solidFill>
        <a:latin typeface="Times" charset="0"/>
        <a:ea typeface="ＭＳ Ｐゴシック" charset="0"/>
        <a:cs typeface="ＭＳ Ｐゴシック" charset="0"/>
      </a:defRPr>
    </a:lvl6pPr>
    <a:lvl7pPr marL="2743200" algn="l" defTabSz="457200" rtl="0" eaLnBrk="1" latinLnBrk="0" hangingPunct="1">
      <a:defRPr sz="2400" kern="1200">
        <a:solidFill>
          <a:schemeClr val="tx1"/>
        </a:solidFill>
        <a:latin typeface="Times" charset="0"/>
        <a:ea typeface="ＭＳ Ｐゴシック" charset="0"/>
        <a:cs typeface="ＭＳ Ｐゴシック" charset="0"/>
      </a:defRPr>
    </a:lvl7pPr>
    <a:lvl8pPr marL="3200400" algn="l" defTabSz="457200" rtl="0" eaLnBrk="1" latinLnBrk="0" hangingPunct="1">
      <a:defRPr sz="2400" kern="1200">
        <a:solidFill>
          <a:schemeClr val="tx1"/>
        </a:solidFill>
        <a:latin typeface="Times" charset="0"/>
        <a:ea typeface="ＭＳ Ｐゴシック" charset="0"/>
        <a:cs typeface="ＭＳ Ｐゴシック" charset="0"/>
      </a:defRPr>
    </a:lvl8pPr>
    <a:lvl9pPr marL="3657600" algn="l" defTabSz="457200" rtl="0" eaLnBrk="1" latinLnBrk="0" hangingPunct="1">
      <a:defRPr sz="2400" kern="1200">
        <a:solidFill>
          <a:schemeClr val="tx1"/>
        </a:solidFill>
        <a:latin typeface="Time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70" autoAdjust="0"/>
    <p:restoredTop sz="94674"/>
  </p:normalViewPr>
  <p:slideViewPr>
    <p:cSldViewPr>
      <p:cViewPr>
        <p:scale>
          <a:sx n="43" d="100"/>
          <a:sy n="43" d="100"/>
        </p:scale>
        <p:origin x="2054" y="813"/>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9" d="100"/>
          <a:sy n="99" d="100"/>
        </p:scale>
        <p:origin x="219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03B6AED-D4AA-7B43-977D-59BA1D662A17}" type="datetimeFigureOut">
              <a:rPr lang="en-US" smtClean="0"/>
              <a:t>07-Aug-24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937B4F6-DA37-034D-9CAD-2ECBC4DC1D31}" type="slidenum">
              <a:rPr lang="en-US" smtClean="0"/>
              <a:t>‹#›</a:t>
            </a:fld>
            <a:endParaRPr lang="en-US"/>
          </a:p>
        </p:txBody>
      </p:sp>
    </p:spTree>
    <p:extLst>
      <p:ext uri="{BB962C8B-B14F-4D97-AF65-F5344CB8AC3E}">
        <p14:creationId xmlns:p14="http://schemas.microsoft.com/office/powerpoint/2010/main" val="457492122"/>
      </p:ext>
    </p:extLst>
  </p:cSld>
  <p:clrMap bg1="lt1" tx1="dk1" bg2="lt2" tx2="dk2" accent1="accent1" accent2="accent2" accent3="accent3" accent4="accent4" accent5="accent5" accent6="accent6" hlink="hlink" folHlink="folHlink"/>
  <p:hf hdr="0" ftr="0" dt="0"/>
</p:handoutMaster>
</file>

<file path=ppt/media/image1.jpg>
</file>

<file path=ppt/media/image2.jpg>
</file>

<file path=ppt/media/image3.jp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dirty="0">
                <a:latin typeface="Arial"/>
                <a:ea typeface="+mn-ea"/>
                <a:cs typeface="+mn-cs"/>
              </a:defRPr>
            </a:lvl1pPr>
          </a:lstStyle>
          <a:p>
            <a:pPr>
              <a:defRPr/>
            </a:pPr>
            <a:endParaRPr lang="en-US"/>
          </a:p>
        </p:txBody>
      </p:sp>
      <p:sp>
        <p:nvSpPr>
          <p:cNvPr id="7171"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dirty="0">
                <a:latin typeface="Arial"/>
                <a:ea typeface="+mn-ea"/>
                <a:cs typeface="+mn-cs"/>
              </a:defRPr>
            </a:lvl1pPr>
          </a:lstStyle>
          <a:p>
            <a:pPr>
              <a:defRPr/>
            </a:pPr>
            <a:endParaRPr lang="en-US"/>
          </a:p>
        </p:txBody>
      </p:sp>
      <p:sp>
        <p:nvSpPr>
          <p:cNvPr id="1229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Lst>
        </p:spPr>
      </p:sp>
      <p:sp>
        <p:nvSpPr>
          <p:cNvPr id="717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17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dirty="0">
                <a:latin typeface="Arial"/>
                <a:ea typeface="+mn-ea"/>
                <a:cs typeface="+mn-cs"/>
              </a:defRPr>
            </a:lvl1pPr>
          </a:lstStyle>
          <a:p>
            <a:pPr>
              <a:defRPr/>
            </a:pPr>
            <a:endParaRPr lang="en-US"/>
          </a:p>
        </p:txBody>
      </p:sp>
      <p:sp>
        <p:nvSpPr>
          <p:cNvPr id="717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smtClean="0">
                <a:latin typeface="Arial"/>
                <a:ea typeface="+mn-ea"/>
                <a:cs typeface="+mn-cs"/>
              </a:defRPr>
            </a:lvl1pPr>
          </a:lstStyle>
          <a:p>
            <a:pPr>
              <a:defRPr/>
            </a:pPr>
            <a:fld id="{2543ACF8-3F51-854F-91E9-AD86E324A5D8}" type="slidenum">
              <a:rPr lang="en-US"/>
              <a:pPr>
                <a:defRPr/>
              </a:pPr>
              <a:t>‹#›</a:t>
            </a:fld>
            <a:endParaRPr lang="en-US" dirty="0"/>
          </a:p>
        </p:txBody>
      </p:sp>
    </p:spTree>
    <p:extLst>
      <p:ext uri="{BB962C8B-B14F-4D97-AF65-F5344CB8AC3E}">
        <p14:creationId xmlns:p14="http://schemas.microsoft.com/office/powerpoint/2010/main" val="1118798305"/>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a:ea typeface="ＭＳ Ｐゴシック" pitchFamily="-32" charset="-128"/>
        <a:cs typeface="+mn-cs"/>
      </a:defRPr>
    </a:lvl2pPr>
    <a:lvl3pPr marL="914400" algn="l" rtl="0" eaLnBrk="0" fontAlgn="base" hangingPunct="0">
      <a:spcBef>
        <a:spcPct val="30000"/>
      </a:spcBef>
      <a:spcAft>
        <a:spcPct val="0"/>
      </a:spcAft>
      <a:defRPr sz="1200" kern="1200">
        <a:solidFill>
          <a:schemeClr val="tx1"/>
        </a:solidFill>
        <a:latin typeface="Arial"/>
        <a:ea typeface="ＭＳ Ｐゴシック" pitchFamily="-32" charset="-128"/>
        <a:cs typeface="+mn-cs"/>
      </a:defRPr>
    </a:lvl3pPr>
    <a:lvl4pPr marL="1371600" algn="l" rtl="0" eaLnBrk="0" fontAlgn="base" hangingPunct="0">
      <a:spcBef>
        <a:spcPct val="30000"/>
      </a:spcBef>
      <a:spcAft>
        <a:spcPct val="0"/>
      </a:spcAft>
      <a:defRPr sz="1200" kern="1200">
        <a:solidFill>
          <a:schemeClr val="tx1"/>
        </a:solidFill>
        <a:latin typeface="Arial"/>
        <a:ea typeface="ＭＳ Ｐゴシック" pitchFamily="-32" charset="-128"/>
        <a:cs typeface="+mn-cs"/>
      </a:defRPr>
    </a:lvl4pPr>
    <a:lvl5pPr marL="1828800" algn="l" rtl="0" eaLnBrk="0" fontAlgn="base" hangingPunct="0">
      <a:spcBef>
        <a:spcPct val="30000"/>
      </a:spcBef>
      <a:spcAft>
        <a:spcPct val="0"/>
      </a:spcAft>
      <a:defRPr sz="1200" kern="1200">
        <a:solidFill>
          <a:schemeClr val="tx1"/>
        </a:solidFill>
        <a:latin typeface="Arial"/>
        <a:ea typeface="ＭＳ Ｐゴシック" pitchFamily="-32"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683420" y="2228860"/>
            <a:ext cx="9313035" cy="1800210"/>
          </a:xfrm>
        </p:spPr>
        <p:txBody>
          <a:bodyPr anchor="ctr"/>
          <a:lstStyle>
            <a:lvl1pPr algn="l">
              <a:defRPr sz="4000" b="1" i="0" baseline="0"/>
            </a:lvl1pPr>
          </a:lstStyle>
          <a:p>
            <a:r>
              <a:rPr lang="en-US"/>
              <a:t>Click to edit Master title style</a:t>
            </a:r>
            <a:endParaRPr lang="en-US" dirty="0"/>
          </a:p>
        </p:txBody>
      </p:sp>
      <p:sp>
        <p:nvSpPr>
          <p:cNvPr id="3075" name="Rectangle 3"/>
          <p:cNvSpPr>
            <a:spLocks noGrp="1" noChangeArrowheads="1"/>
          </p:cNvSpPr>
          <p:nvPr>
            <p:ph type="subTitle" idx="1"/>
          </p:nvPr>
        </p:nvSpPr>
        <p:spPr>
          <a:xfrm>
            <a:off x="695370" y="4029070"/>
            <a:ext cx="9313035" cy="766936"/>
          </a:xfrm>
        </p:spPr>
        <p:txBody>
          <a:bodyPr/>
          <a:lstStyle>
            <a:lvl1pPr marL="0" indent="0">
              <a:buFontTx/>
              <a:buNone/>
              <a:defRPr sz="1800"/>
            </a:lvl1pPr>
          </a:lstStyle>
          <a:p>
            <a:r>
              <a:rPr lang="en-US"/>
              <a:t>Click to edit Master subtitle style</a:t>
            </a:r>
            <a:endParaRPr lang="en-US" dirty="0"/>
          </a:p>
        </p:txBody>
      </p:sp>
      <p:sp>
        <p:nvSpPr>
          <p:cNvPr id="2" name="Slide Number Placeholder 1">
            <a:extLst>
              <a:ext uri="{FF2B5EF4-FFF2-40B4-BE49-F238E27FC236}">
                <a16:creationId xmlns:a16="http://schemas.microsoft.com/office/drawing/2014/main" id="{B3B813C2-5A80-EC42-ABCA-412052B17629}"/>
              </a:ext>
            </a:extLst>
          </p:cNvPr>
          <p:cNvSpPr>
            <a:spLocks noGrp="1"/>
          </p:cNvSpPr>
          <p:nvPr>
            <p:ph type="sldNum" sz="quarter" idx="10"/>
          </p:nvPr>
        </p:nvSpPr>
        <p:spPr/>
        <p:txBody>
          <a:bodyPr/>
          <a:lstStyle/>
          <a:p>
            <a:fld id="{A35D118A-333E-D14F-A7CC-F26895C7C671}" type="slidenum">
              <a:rPr lang="en-US" smtClean="0"/>
              <a:t>‹#›</a:t>
            </a:fld>
            <a:endParaRPr lang="en-US" dirty="0"/>
          </a:p>
        </p:txBody>
      </p:sp>
    </p:spTree>
    <p:extLst>
      <p:ext uri="{BB962C8B-B14F-4D97-AF65-F5344CB8AC3E}">
        <p14:creationId xmlns:p14="http://schemas.microsoft.com/office/powerpoint/2010/main" val="359808643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Main Slide">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3374" y="381000"/>
            <a:ext cx="10363200" cy="1143000"/>
          </a:xfrm>
        </p:spPr>
        <p:txBody>
          <a:bodyPr/>
          <a:lstStyle>
            <a:lvl1pPr>
              <a:defRPr b="1"/>
            </a:lvl1pPr>
          </a:lstStyle>
          <a:p>
            <a:r>
              <a:rPr lang="en-US"/>
              <a:t>Click to edit Master title style</a:t>
            </a:r>
            <a:endParaRPr lang="en-US" dirty="0"/>
          </a:p>
        </p:txBody>
      </p:sp>
      <p:sp>
        <p:nvSpPr>
          <p:cNvPr id="3" name="Content Placeholder 2"/>
          <p:cNvSpPr>
            <a:spLocks noGrp="1"/>
          </p:cNvSpPr>
          <p:nvPr>
            <p:ph idx="1"/>
          </p:nvPr>
        </p:nvSpPr>
        <p:spPr>
          <a:xfrm>
            <a:off x="713381" y="1752600"/>
            <a:ext cx="103632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1A6D4B17-F9A7-BD47-9F01-2A62F9B561E9}"/>
              </a:ext>
            </a:extLst>
          </p:cNvPr>
          <p:cNvSpPr>
            <a:spLocks noGrp="1"/>
          </p:cNvSpPr>
          <p:nvPr>
            <p:ph type="sldNum" sz="quarter" idx="10"/>
          </p:nvPr>
        </p:nvSpPr>
        <p:spPr>
          <a:xfrm>
            <a:off x="755377" y="6356350"/>
            <a:ext cx="429072" cy="365125"/>
          </a:xfrm>
        </p:spPr>
        <p:txBody>
          <a:bodyPr/>
          <a:lstStyle/>
          <a:p>
            <a:fld id="{A35D118A-333E-D14F-A7CC-F26895C7C671}" type="slidenum">
              <a:rPr lang="en-US" smtClean="0"/>
              <a:t>‹#›</a:t>
            </a:fld>
            <a:endParaRPr lang="en-US" dirty="0"/>
          </a:p>
        </p:txBody>
      </p:sp>
    </p:spTree>
    <p:extLst>
      <p:ext uri="{BB962C8B-B14F-4D97-AF65-F5344CB8AC3E}">
        <p14:creationId xmlns:p14="http://schemas.microsoft.com/office/powerpoint/2010/main" val="3607424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reak Slide-White">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55377" y="2276872"/>
            <a:ext cx="10363200" cy="1143000"/>
          </a:xfrm>
        </p:spPr>
        <p:txBody>
          <a:bodyPr/>
          <a:lstStyle>
            <a:lvl1pPr>
              <a:defRPr b="1" i="0" baseline="0">
                <a:solidFill>
                  <a:schemeClr val="accent1"/>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663863A0-3A0E-714F-8089-E49455B1EDB5}"/>
              </a:ext>
            </a:extLst>
          </p:cNvPr>
          <p:cNvSpPr>
            <a:spLocks noGrp="1"/>
          </p:cNvSpPr>
          <p:nvPr>
            <p:ph type="sldNum" sz="quarter" idx="10"/>
          </p:nvPr>
        </p:nvSpPr>
        <p:spPr/>
        <p:txBody>
          <a:bodyPr/>
          <a:lstStyle/>
          <a:p>
            <a:fld id="{A35D118A-333E-D14F-A7CC-F26895C7C671}" type="slidenum">
              <a:rPr lang="en-US" smtClean="0"/>
              <a:t>‹#›</a:t>
            </a:fld>
            <a:endParaRPr lang="en-US" dirty="0"/>
          </a:p>
        </p:txBody>
      </p:sp>
    </p:spTree>
    <p:extLst>
      <p:ext uri="{BB962C8B-B14F-4D97-AF65-F5344CB8AC3E}">
        <p14:creationId xmlns:p14="http://schemas.microsoft.com/office/powerpoint/2010/main" val="1732658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reak Slide-Burgundy">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58409" y="2276872"/>
            <a:ext cx="10078144" cy="2016224"/>
          </a:xfrm>
        </p:spPr>
        <p:txBody>
          <a:bodyPr/>
          <a:lstStyle>
            <a:lvl1pPr>
              <a:defRPr b="1" i="0" baseline="0">
                <a:solidFill>
                  <a:schemeClr val="bg1"/>
                </a:solidFill>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89715676-9382-DF42-BB5E-A936CDCBE150}"/>
              </a:ext>
            </a:extLst>
          </p:cNvPr>
          <p:cNvSpPr>
            <a:spLocks noGrp="1"/>
          </p:cNvSpPr>
          <p:nvPr>
            <p:ph type="sldNum" sz="quarter" idx="10"/>
          </p:nvPr>
        </p:nvSpPr>
        <p:spPr/>
        <p:txBody>
          <a:bodyPr/>
          <a:lstStyle>
            <a:lvl1pPr>
              <a:defRPr>
                <a:solidFill>
                  <a:schemeClr val="bg1"/>
                </a:solidFill>
              </a:defRPr>
            </a:lvl1pPr>
          </a:lstStyle>
          <a:p>
            <a:fld id="{A35D118A-333E-D14F-A7CC-F26895C7C671}" type="slidenum">
              <a:rPr lang="en-US" smtClean="0"/>
              <a:pPr/>
              <a:t>‹#›</a:t>
            </a:fld>
            <a:endParaRPr lang="en-US" dirty="0">
              <a:solidFill>
                <a:schemeClr val="bg1"/>
              </a:solidFill>
            </a:endParaRPr>
          </a:p>
        </p:txBody>
      </p:sp>
    </p:spTree>
    <p:extLst>
      <p:ext uri="{BB962C8B-B14F-4D97-AF65-F5344CB8AC3E}">
        <p14:creationId xmlns:p14="http://schemas.microsoft.com/office/powerpoint/2010/main" val="1347723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End Slide">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37507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7">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35363" y="381000"/>
            <a:ext cx="10363200" cy="1143000"/>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p>
            <a:pPr lvl="0"/>
            <a:r>
              <a:rPr lang="en-US"/>
              <a:t>Click to edit Master title style</a:t>
            </a:r>
            <a:endParaRPr lang="en-US" dirty="0"/>
          </a:p>
        </p:txBody>
      </p:sp>
      <p:sp>
        <p:nvSpPr>
          <p:cNvPr id="1027" name="Rectangle 3"/>
          <p:cNvSpPr>
            <a:spLocks noGrp="1" noChangeArrowheads="1"/>
          </p:cNvSpPr>
          <p:nvPr>
            <p:ph type="body" idx="1"/>
          </p:nvPr>
        </p:nvSpPr>
        <p:spPr bwMode="auto">
          <a:xfrm>
            <a:off x="695370" y="1752600"/>
            <a:ext cx="10363200" cy="4114800"/>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a:extLst>
              <a:ext uri="{FF2B5EF4-FFF2-40B4-BE49-F238E27FC236}">
                <a16:creationId xmlns:a16="http://schemas.microsoft.com/office/drawing/2014/main" id="{9F3A0FE2-E4F9-454A-97FE-32D6CEDF4A89}"/>
              </a:ext>
            </a:extLst>
          </p:cNvPr>
          <p:cNvSpPr>
            <a:spLocks noGrp="1"/>
          </p:cNvSpPr>
          <p:nvPr>
            <p:ph type="sldNum" sz="quarter" idx="4"/>
          </p:nvPr>
        </p:nvSpPr>
        <p:spPr>
          <a:xfrm>
            <a:off x="806361" y="6356350"/>
            <a:ext cx="429072"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pPr algn="l"/>
            <a:fld id="{A35D118A-333E-D14F-A7CC-F26895C7C671}" type="slidenum">
              <a:rPr lang="en-US" smtClean="0"/>
              <a:pPr algn="l"/>
              <a:t>‹#›</a:t>
            </a:fld>
            <a:endParaRPr lang="en-US" dirty="0"/>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4" r:id="rId3"/>
    <p:sldLayoutId id="2147483675" r:id="rId4"/>
    <p:sldLayoutId id="2147483673" r:id="rId5"/>
  </p:sldLayoutIdLst>
  <p:hf hdr="0" ftr="0" dt="0"/>
  <p:txStyles>
    <p:titleStyle>
      <a:lvl1pPr algn="l" rtl="0" eaLnBrk="1" fontAlgn="base" hangingPunct="1">
        <a:spcBef>
          <a:spcPct val="0"/>
        </a:spcBef>
        <a:spcAft>
          <a:spcPct val="0"/>
        </a:spcAft>
        <a:defRPr sz="3600" b="1">
          <a:solidFill>
            <a:srgbClr val="782336"/>
          </a:solidFill>
          <a:latin typeface="Arial Bold"/>
          <a:ea typeface="ＭＳ Ｐゴシック" charset="0"/>
          <a:cs typeface="ＭＳ Ｐゴシック" charset="0"/>
        </a:defRPr>
      </a:lvl1pPr>
      <a:lvl2pPr algn="l" rtl="0" eaLnBrk="1" fontAlgn="base" hangingPunct="1">
        <a:spcBef>
          <a:spcPct val="0"/>
        </a:spcBef>
        <a:spcAft>
          <a:spcPct val="0"/>
        </a:spcAft>
        <a:defRPr sz="3600">
          <a:solidFill>
            <a:srgbClr val="782336"/>
          </a:solidFill>
          <a:latin typeface="Arial Bold" charset="0"/>
          <a:ea typeface="ＭＳ Ｐゴシック" charset="0"/>
          <a:cs typeface="ＭＳ Ｐゴシック" charset="0"/>
        </a:defRPr>
      </a:lvl2pPr>
      <a:lvl3pPr algn="l" rtl="0" eaLnBrk="1" fontAlgn="base" hangingPunct="1">
        <a:spcBef>
          <a:spcPct val="0"/>
        </a:spcBef>
        <a:spcAft>
          <a:spcPct val="0"/>
        </a:spcAft>
        <a:defRPr sz="3600">
          <a:solidFill>
            <a:srgbClr val="782336"/>
          </a:solidFill>
          <a:latin typeface="Arial Bold" charset="0"/>
          <a:ea typeface="ＭＳ Ｐゴシック" charset="0"/>
          <a:cs typeface="ＭＳ Ｐゴシック" charset="0"/>
        </a:defRPr>
      </a:lvl3pPr>
      <a:lvl4pPr algn="l" rtl="0" eaLnBrk="1" fontAlgn="base" hangingPunct="1">
        <a:spcBef>
          <a:spcPct val="0"/>
        </a:spcBef>
        <a:spcAft>
          <a:spcPct val="0"/>
        </a:spcAft>
        <a:defRPr sz="3600">
          <a:solidFill>
            <a:srgbClr val="782336"/>
          </a:solidFill>
          <a:latin typeface="Arial Bold" charset="0"/>
          <a:ea typeface="ＭＳ Ｐゴシック" charset="0"/>
          <a:cs typeface="ＭＳ Ｐゴシック" charset="0"/>
        </a:defRPr>
      </a:lvl4pPr>
      <a:lvl5pPr algn="l" rtl="0" eaLnBrk="1" fontAlgn="base" hangingPunct="1">
        <a:spcBef>
          <a:spcPct val="0"/>
        </a:spcBef>
        <a:spcAft>
          <a:spcPct val="0"/>
        </a:spcAft>
        <a:defRPr sz="3600">
          <a:solidFill>
            <a:srgbClr val="782336"/>
          </a:solidFill>
          <a:latin typeface="Arial Bold" charset="0"/>
          <a:ea typeface="ＭＳ Ｐゴシック" charset="0"/>
          <a:cs typeface="ＭＳ Ｐゴシック" charset="0"/>
        </a:defRPr>
      </a:lvl5pPr>
      <a:lvl6pPr marL="457200" algn="ctr" rtl="0" eaLnBrk="1" fontAlgn="base" hangingPunct="1">
        <a:spcBef>
          <a:spcPct val="0"/>
        </a:spcBef>
        <a:spcAft>
          <a:spcPct val="0"/>
        </a:spcAft>
        <a:defRPr sz="3600">
          <a:solidFill>
            <a:srgbClr val="782336"/>
          </a:solidFill>
          <a:latin typeface="GillSans Bold" pitchFamily="1" charset="0"/>
        </a:defRPr>
      </a:lvl6pPr>
      <a:lvl7pPr marL="914400" algn="ctr" rtl="0" eaLnBrk="1" fontAlgn="base" hangingPunct="1">
        <a:spcBef>
          <a:spcPct val="0"/>
        </a:spcBef>
        <a:spcAft>
          <a:spcPct val="0"/>
        </a:spcAft>
        <a:defRPr sz="3600">
          <a:solidFill>
            <a:srgbClr val="782336"/>
          </a:solidFill>
          <a:latin typeface="GillSans Bold" pitchFamily="1" charset="0"/>
        </a:defRPr>
      </a:lvl7pPr>
      <a:lvl8pPr marL="1371600" algn="ctr" rtl="0" eaLnBrk="1" fontAlgn="base" hangingPunct="1">
        <a:spcBef>
          <a:spcPct val="0"/>
        </a:spcBef>
        <a:spcAft>
          <a:spcPct val="0"/>
        </a:spcAft>
        <a:defRPr sz="3600">
          <a:solidFill>
            <a:srgbClr val="782336"/>
          </a:solidFill>
          <a:latin typeface="GillSans Bold" pitchFamily="1" charset="0"/>
        </a:defRPr>
      </a:lvl8pPr>
      <a:lvl9pPr marL="1828800" algn="ctr" rtl="0" eaLnBrk="1" fontAlgn="base" hangingPunct="1">
        <a:spcBef>
          <a:spcPct val="0"/>
        </a:spcBef>
        <a:spcAft>
          <a:spcPct val="0"/>
        </a:spcAft>
        <a:defRPr sz="3600">
          <a:solidFill>
            <a:srgbClr val="782336"/>
          </a:solidFill>
          <a:latin typeface="GillSans Bold" pitchFamily="1" charset="0"/>
        </a:defRPr>
      </a:lvl9pPr>
    </p:titleStyle>
    <p:bodyStyle>
      <a:lvl1pPr marL="342900" indent="-342900" algn="l" rtl="0" eaLnBrk="1" fontAlgn="base" hangingPunct="1">
        <a:spcBef>
          <a:spcPct val="20000"/>
        </a:spcBef>
        <a:spcAft>
          <a:spcPct val="0"/>
        </a:spcAft>
        <a:buFont typeface="Wingdings" charset="0"/>
        <a:buChar char="§"/>
        <a:defRPr sz="2400">
          <a:solidFill>
            <a:schemeClr val="tx1"/>
          </a:solidFill>
          <a:latin typeface="Arial"/>
          <a:ea typeface="ＭＳ Ｐゴシック" charset="0"/>
          <a:cs typeface="ＭＳ Ｐゴシック" charset="0"/>
        </a:defRPr>
      </a:lvl1pPr>
      <a:lvl2pPr marL="742950" indent="-285750" algn="l" rtl="0" eaLnBrk="1" fontAlgn="base" hangingPunct="1">
        <a:spcBef>
          <a:spcPct val="20000"/>
        </a:spcBef>
        <a:spcAft>
          <a:spcPct val="0"/>
        </a:spcAft>
        <a:buFont typeface="Wingdings" charset="0"/>
        <a:buChar char="§"/>
        <a:defRPr sz="2200">
          <a:solidFill>
            <a:schemeClr val="tx1"/>
          </a:solidFill>
          <a:latin typeface="Arial"/>
          <a:ea typeface="ＭＳ Ｐゴシック" pitchFamily="-32" charset="-128"/>
        </a:defRPr>
      </a:lvl2pPr>
      <a:lvl3pPr marL="1143000" indent="-228600" algn="l" rtl="0" eaLnBrk="1" fontAlgn="base" hangingPunct="1">
        <a:spcBef>
          <a:spcPct val="20000"/>
        </a:spcBef>
        <a:spcAft>
          <a:spcPct val="0"/>
        </a:spcAft>
        <a:buFont typeface="Wingdings" charset="0"/>
        <a:buChar char="§"/>
        <a:defRPr sz="2000">
          <a:solidFill>
            <a:schemeClr val="tx1"/>
          </a:solidFill>
          <a:latin typeface="Arial"/>
          <a:ea typeface="ＭＳ Ｐゴシック" pitchFamily="-32" charset="-128"/>
        </a:defRPr>
      </a:lvl3pPr>
      <a:lvl4pPr marL="1600200" indent="-228600" algn="l" rtl="0" eaLnBrk="1" fontAlgn="base" hangingPunct="1">
        <a:spcBef>
          <a:spcPct val="20000"/>
        </a:spcBef>
        <a:spcAft>
          <a:spcPct val="0"/>
        </a:spcAft>
        <a:buFont typeface="Wingdings" charset="0"/>
        <a:buChar char="§"/>
        <a:defRPr sz="2000">
          <a:solidFill>
            <a:schemeClr val="tx1"/>
          </a:solidFill>
          <a:latin typeface="Arial"/>
          <a:ea typeface="ＭＳ Ｐゴシック" pitchFamily="-32" charset="-128"/>
        </a:defRPr>
      </a:lvl4pPr>
      <a:lvl5pPr marL="2057400" indent="-228600" algn="l" rtl="0" eaLnBrk="1" fontAlgn="base" hangingPunct="1">
        <a:spcBef>
          <a:spcPct val="20000"/>
        </a:spcBef>
        <a:spcAft>
          <a:spcPct val="0"/>
        </a:spcAft>
        <a:buFont typeface="Wingdings" charset="0"/>
        <a:buChar char="§"/>
        <a:defRPr sz="2000">
          <a:solidFill>
            <a:schemeClr val="tx1"/>
          </a:solidFill>
          <a:latin typeface="Arial"/>
          <a:ea typeface="ＭＳ Ｐゴシック" pitchFamily="-32" charset="-128"/>
        </a:defRPr>
      </a:lvl5pPr>
      <a:lvl6pPr marL="2514600" indent="-228600" algn="l" rtl="0" eaLnBrk="1" fontAlgn="base" hangingPunct="1">
        <a:spcBef>
          <a:spcPct val="20000"/>
        </a:spcBef>
        <a:spcAft>
          <a:spcPct val="0"/>
        </a:spcAft>
        <a:buChar char="»"/>
        <a:defRPr sz="2000">
          <a:solidFill>
            <a:schemeClr val="tx1"/>
          </a:solidFill>
          <a:latin typeface="+mn-lt"/>
          <a:ea typeface="ＭＳ Ｐゴシック" pitchFamily="-32" charset="-128"/>
        </a:defRPr>
      </a:lvl6pPr>
      <a:lvl7pPr marL="2971800" indent="-228600" algn="l" rtl="0" eaLnBrk="1" fontAlgn="base" hangingPunct="1">
        <a:spcBef>
          <a:spcPct val="20000"/>
        </a:spcBef>
        <a:spcAft>
          <a:spcPct val="0"/>
        </a:spcAft>
        <a:buChar char="»"/>
        <a:defRPr sz="2000">
          <a:solidFill>
            <a:schemeClr val="tx1"/>
          </a:solidFill>
          <a:latin typeface="+mn-lt"/>
          <a:ea typeface="ＭＳ Ｐゴシック" pitchFamily="-32" charset="-128"/>
        </a:defRPr>
      </a:lvl7pPr>
      <a:lvl8pPr marL="3429000" indent="-228600" algn="l" rtl="0" eaLnBrk="1" fontAlgn="base" hangingPunct="1">
        <a:spcBef>
          <a:spcPct val="20000"/>
        </a:spcBef>
        <a:spcAft>
          <a:spcPct val="0"/>
        </a:spcAft>
        <a:buChar char="»"/>
        <a:defRPr sz="2000">
          <a:solidFill>
            <a:schemeClr val="tx1"/>
          </a:solidFill>
          <a:latin typeface="+mn-lt"/>
          <a:ea typeface="ＭＳ Ｐゴシック" pitchFamily="-32" charset="-128"/>
        </a:defRPr>
      </a:lvl8pPr>
      <a:lvl9pPr marL="3886200" indent="-228600" algn="l" rtl="0" eaLnBrk="1" fontAlgn="base" hangingPunct="1">
        <a:spcBef>
          <a:spcPct val="20000"/>
        </a:spcBef>
        <a:spcAft>
          <a:spcPct val="0"/>
        </a:spcAft>
        <a:buChar char="»"/>
        <a:defRPr sz="2000">
          <a:solidFill>
            <a:schemeClr val="tx1"/>
          </a:solidFill>
          <a:latin typeface="+mn-lt"/>
          <a:ea typeface="ＭＳ Ｐゴシック" pitchFamily="-32"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digitalocean.com/community/tutorials/java-generics-example-method-class-interface" TargetMode="External"/><Relationship Id="rId2" Type="http://schemas.openxmlformats.org/officeDocument/2006/relationships/hyperlink" Target="https://www.youtube.com/watch?v=K1iu1kXkVoA&amp;t=262s" TargetMode="External"/><Relationship Id="rId1" Type="http://schemas.openxmlformats.org/officeDocument/2006/relationships/slideLayout" Target="../slideLayouts/slideLayout2.xml"/><Relationship Id="rId4" Type="http://schemas.openxmlformats.org/officeDocument/2006/relationships/hyperlink" Target="https://www.w3schools.com/java/java_lambda.asp"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AC7CB-A7A6-1141-BA4E-B8EDB2D1928A}"/>
              </a:ext>
            </a:extLst>
          </p:cNvPr>
          <p:cNvSpPr>
            <a:spLocks noGrp="1"/>
          </p:cNvSpPr>
          <p:nvPr>
            <p:ph type="ctrTitle"/>
          </p:nvPr>
        </p:nvSpPr>
        <p:spPr>
          <a:xfrm>
            <a:off x="683420" y="2228860"/>
            <a:ext cx="8460579" cy="1800210"/>
          </a:xfrm>
        </p:spPr>
        <p:txBody>
          <a:bodyPr/>
          <a:lstStyle/>
          <a:p>
            <a:r>
              <a:rPr lang="en-US" dirty="0"/>
              <a:t>Tutorial 9: Generics &amp; Lambdas</a:t>
            </a:r>
          </a:p>
        </p:txBody>
      </p:sp>
      <p:sp>
        <p:nvSpPr>
          <p:cNvPr id="3" name="Subtitle 2">
            <a:extLst>
              <a:ext uri="{FF2B5EF4-FFF2-40B4-BE49-F238E27FC236}">
                <a16:creationId xmlns:a16="http://schemas.microsoft.com/office/drawing/2014/main" id="{186C5E69-E81C-0C43-96C9-51D6304C4890}"/>
              </a:ext>
            </a:extLst>
          </p:cNvPr>
          <p:cNvSpPr>
            <a:spLocks noGrp="1"/>
          </p:cNvSpPr>
          <p:nvPr>
            <p:ph type="subTitle" idx="1"/>
          </p:nvPr>
        </p:nvSpPr>
        <p:spPr>
          <a:xfrm>
            <a:off x="732825" y="3886200"/>
            <a:ext cx="9313035" cy="766936"/>
          </a:xfrm>
        </p:spPr>
        <p:txBody>
          <a:bodyPr/>
          <a:lstStyle/>
          <a:p>
            <a:r>
              <a:rPr lang="en-US" sz="2400" dirty="0"/>
              <a:t>COMP 249 CCCE</a:t>
            </a:r>
          </a:p>
          <a:p>
            <a:r>
              <a:rPr lang="en-US" sz="2400" b="1" dirty="0"/>
              <a:t>Object-Oriented Programming II</a:t>
            </a:r>
          </a:p>
          <a:p>
            <a:endParaRPr lang="en-US" dirty="0"/>
          </a:p>
        </p:txBody>
      </p:sp>
      <p:pic>
        <p:nvPicPr>
          <p:cNvPr id="1026" name="Picture 2" descr="Java Developer Careers | Oracle University">
            <a:extLst>
              <a:ext uri="{FF2B5EF4-FFF2-40B4-BE49-F238E27FC236}">
                <a16:creationId xmlns:a16="http://schemas.microsoft.com/office/drawing/2014/main" id="{F27F6893-8622-240D-5D40-473DE97EC8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2228860"/>
            <a:ext cx="3152775"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82226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p:txBody>
          <a:bodyPr/>
          <a:lstStyle/>
          <a:p>
            <a:r>
              <a:rPr lang="en-US" dirty="0"/>
              <a:t>Lambdas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89950" y="1219200"/>
            <a:ext cx="10363200" cy="4800600"/>
          </a:xfrm>
        </p:spPr>
        <p:txBody>
          <a:bodyPr/>
          <a:lstStyle/>
          <a:p>
            <a:r>
              <a:rPr lang="en-US" b="1" dirty="0"/>
              <a:t>Lambda expression </a:t>
            </a:r>
            <a:r>
              <a:rPr lang="en-US" dirty="0"/>
              <a:t>is a block of code that you can pass around so it can be executed later, once or multiple times (similar to a method)</a:t>
            </a:r>
          </a:p>
          <a:p>
            <a:r>
              <a:rPr lang="en-US" dirty="0"/>
              <a:t>Lambda expression does not need a name and they can be implemented right in the body of a method</a:t>
            </a:r>
          </a:p>
          <a:p>
            <a:r>
              <a:rPr lang="en-US" dirty="0"/>
              <a:t>Lambda expressions are used for defining anonymous expressions or nameless methods or functions</a:t>
            </a:r>
          </a:p>
          <a:p>
            <a:r>
              <a:rPr lang="en-US" dirty="0"/>
              <a:t>They present a concise way to represent instances of functional interfaces, which are interfaces with a single abstract method</a:t>
            </a:r>
          </a:p>
          <a:p>
            <a:r>
              <a:rPr lang="en-US" dirty="0"/>
              <a:t>Lambdas can help make your code more readable and concise</a:t>
            </a:r>
          </a:p>
          <a:p>
            <a:pPr marL="0" indent="0">
              <a:buNone/>
            </a:pPr>
            <a:endParaRPr lang="en-US" sz="2000" dirty="0"/>
          </a:p>
          <a:p>
            <a:pPr marL="0" indent="0">
              <a:buNone/>
            </a:pPr>
            <a:endParaRPr lang="en-US" sz="2000" dirty="0"/>
          </a:p>
          <a:p>
            <a:pPr marL="0" indent="0">
              <a:buNone/>
            </a:pPr>
            <a:endParaRPr lang="en-US" sz="2000" dirty="0"/>
          </a:p>
          <a:p>
            <a:pPr marL="0" indent="0">
              <a:buNone/>
            </a:pPr>
            <a:r>
              <a:rPr lang="en-US" sz="2200" b="1" dirty="0">
                <a:latin typeface="+mj-lt"/>
              </a:rPr>
              <a:t>*Code Example: Tutorial9_Lambdas</a:t>
            </a:r>
            <a:endParaRPr lang="en-US" sz="2200" dirty="0">
              <a:latin typeface="+mj-lt"/>
            </a:endParaRPr>
          </a:p>
          <a:p>
            <a:pPr algn="l"/>
            <a:endParaRPr lang="en-CA" dirty="0">
              <a:latin typeface="+mn-lt"/>
            </a:endParaRPr>
          </a:p>
          <a:p>
            <a:endParaRPr lang="en-US" dirty="0"/>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10</a:t>
            </a:fld>
            <a:endParaRPr lang="en-US" dirty="0"/>
          </a:p>
        </p:txBody>
      </p:sp>
    </p:spTree>
    <p:extLst>
      <p:ext uri="{BB962C8B-B14F-4D97-AF65-F5344CB8AC3E}">
        <p14:creationId xmlns:p14="http://schemas.microsoft.com/office/powerpoint/2010/main" val="1441460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a:xfrm>
            <a:off x="653374" y="381000"/>
            <a:ext cx="3918626" cy="762000"/>
          </a:xfrm>
        </p:spPr>
        <p:txBody>
          <a:bodyPr/>
          <a:lstStyle/>
          <a:p>
            <a:r>
              <a:rPr lang="en-US" dirty="0"/>
              <a:t>Lambdas Syntax</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53374" y="1219200"/>
            <a:ext cx="10363200" cy="5334000"/>
          </a:xfrm>
        </p:spPr>
        <p:txBody>
          <a:bodyPr/>
          <a:lstStyle/>
          <a:p>
            <a:pPr marL="0" indent="0">
              <a:buNone/>
            </a:pPr>
            <a:r>
              <a:rPr lang="en-US" dirty="0"/>
              <a:t>The syntax of a lambda expression consists of three parts:</a:t>
            </a:r>
          </a:p>
          <a:p>
            <a:pPr lvl="1"/>
            <a:r>
              <a:rPr lang="en-US" dirty="0"/>
              <a:t>A comma-separated list of formal parameters enclosed in parentheses. (You can omit the parentheses if there is only one parameter and its type is inferred)</a:t>
            </a:r>
          </a:p>
          <a:p>
            <a:pPr lvl="1"/>
            <a:r>
              <a:rPr lang="en-US" dirty="0"/>
              <a:t>The arrow token -&gt;</a:t>
            </a:r>
          </a:p>
          <a:p>
            <a:pPr lvl="1"/>
            <a:r>
              <a:rPr lang="en-US" dirty="0"/>
              <a:t>A body, which can be a single expression or a block of code</a:t>
            </a:r>
          </a:p>
          <a:p>
            <a:pPr marL="0" indent="0">
              <a:buNone/>
            </a:pPr>
            <a:endParaRPr lang="en-US" dirty="0"/>
          </a:p>
          <a:p>
            <a:pPr marL="0" indent="0">
              <a:buNone/>
            </a:pPr>
            <a:r>
              <a:rPr lang="en-US" dirty="0"/>
              <a:t>Here are examples of lambda expressions:</a:t>
            </a:r>
          </a:p>
          <a:p>
            <a:pPr lvl="1"/>
            <a:r>
              <a:rPr lang="en-US" i="1" dirty="0"/>
              <a:t>(parameter) -&gt; expression</a:t>
            </a:r>
          </a:p>
          <a:p>
            <a:pPr lvl="1"/>
            <a:r>
              <a:rPr lang="en-US" i="1" dirty="0"/>
              <a:t>(parameter1, parameter2) -&gt; expression</a:t>
            </a:r>
          </a:p>
          <a:p>
            <a:pPr lvl="1"/>
            <a:r>
              <a:rPr lang="en-US" i="1" dirty="0"/>
              <a:t>(parameter1, parameter2) -&gt; { </a:t>
            </a:r>
          </a:p>
          <a:p>
            <a:pPr lvl="1"/>
            <a:r>
              <a:rPr lang="en-US" i="1" dirty="0"/>
              <a:t>code block; </a:t>
            </a:r>
          </a:p>
          <a:p>
            <a:pPr lvl="1"/>
            <a:r>
              <a:rPr lang="en-US" i="1" dirty="0"/>
              <a:t>};</a:t>
            </a:r>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11</a:t>
            </a:fld>
            <a:endParaRPr lang="en-US" dirty="0"/>
          </a:p>
        </p:txBody>
      </p:sp>
    </p:spTree>
    <p:extLst>
      <p:ext uri="{BB962C8B-B14F-4D97-AF65-F5344CB8AC3E}">
        <p14:creationId xmlns:p14="http://schemas.microsoft.com/office/powerpoint/2010/main" val="33363745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p:txBody>
          <a:bodyPr/>
          <a:lstStyle/>
          <a:p>
            <a:r>
              <a:rPr lang="en-US" dirty="0"/>
              <a:t>Lambdas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44665" y="1219200"/>
            <a:ext cx="10363200" cy="5257800"/>
          </a:xfrm>
        </p:spPr>
        <p:txBody>
          <a:bodyPr/>
          <a:lstStyle/>
          <a:p>
            <a:r>
              <a:rPr lang="en-US" dirty="0"/>
              <a:t>Lambdas can only be used with Functional Interfaces</a:t>
            </a:r>
          </a:p>
          <a:p>
            <a:r>
              <a:rPr lang="en-US" dirty="0"/>
              <a:t>Functional Interface is an interface that has one abstract method</a:t>
            </a:r>
          </a:p>
          <a:p>
            <a:r>
              <a:rPr lang="en-US" dirty="0"/>
              <a:t>Best Practice: include</a:t>
            </a:r>
            <a:r>
              <a:rPr lang="en-US" b="1" dirty="0">
                <a:latin typeface="Courier New" panose="02070309020205020404" pitchFamily="49" charset="0"/>
                <a:cs typeface="Courier New" panose="02070309020205020404" pitchFamily="49" charset="0"/>
              </a:rPr>
              <a:t> @FunctionalInterface </a:t>
            </a:r>
          </a:p>
          <a:p>
            <a:pPr lvl="1"/>
            <a:r>
              <a:rPr lang="en-US" dirty="0"/>
              <a:t>If Interface has more than one </a:t>
            </a:r>
            <a:r>
              <a:rPr lang="en-US" dirty="0" err="1"/>
              <a:t>abtract</a:t>
            </a:r>
            <a:r>
              <a:rPr lang="en-US" dirty="0"/>
              <a:t> method, you cannot use lambdas</a:t>
            </a:r>
          </a:p>
          <a:p>
            <a:pPr lvl="1"/>
            <a:r>
              <a:rPr lang="en-US" dirty="0"/>
              <a:t>If you want to have multiple </a:t>
            </a:r>
            <a:r>
              <a:rPr lang="en-US" dirty="0" err="1"/>
              <a:t>abtract</a:t>
            </a:r>
            <a:r>
              <a:rPr lang="en-US" dirty="0"/>
              <a:t> methods -&gt; anonymous classes</a:t>
            </a:r>
          </a:p>
          <a:p>
            <a:r>
              <a:rPr lang="en-US" dirty="0"/>
              <a:t>Lambdas are used to define implementation of a functional interface, bypassing the process of creating the class that implements the interface and instantiating it</a:t>
            </a:r>
          </a:p>
          <a:p>
            <a:r>
              <a:rPr lang="en-US" dirty="0"/>
              <a:t>Lambda expressions can be stored in variables if the variable's type is an interface which has only one method</a:t>
            </a:r>
          </a:p>
          <a:p>
            <a:endParaRPr lang="en-US" dirty="0"/>
          </a:p>
          <a:p>
            <a:pPr marL="0" indent="0">
              <a:buNone/>
            </a:pPr>
            <a:r>
              <a:rPr lang="en-US" sz="2200" b="1" dirty="0">
                <a:latin typeface="+mj-lt"/>
              </a:rPr>
              <a:t>*Code Example: Tutorial9_LambdasUseCases</a:t>
            </a:r>
            <a:endParaRPr lang="en-US" sz="2200" dirty="0">
              <a:latin typeface="+mj-lt"/>
            </a:endParaRP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12</a:t>
            </a:fld>
            <a:endParaRPr lang="en-US" dirty="0"/>
          </a:p>
        </p:txBody>
      </p:sp>
    </p:spTree>
    <p:extLst>
      <p:ext uri="{BB962C8B-B14F-4D97-AF65-F5344CB8AC3E}">
        <p14:creationId xmlns:p14="http://schemas.microsoft.com/office/powerpoint/2010/main" val="3701626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59470" y="1143000"/>
            <a:ext cx="10363200" cy="4114800"/>
          </a:xfrm>
        </p:spPr>
        <p:txBody>
          <a:bodyPr/>
          <a:lstStyle/>
          <a:p>
            <a:r>
              <a:rPr lang="en-US" dirty="0">
                <a:hlinkClick r:id="rId2"/>
              </a:rPr>
              <a:t>https://www.youtube.com/watch?v=K1iu1kXkVoA&amp;t=262s</a:t>
            </a:r>
            <a:endParaRPr lang="en-US" dirty="0"/>
          </a:p>
          <a:p>
            <a:r>
              <a:rPr lang="en-US" dirty="0">
                <a:hlinkClick r:id="rId3"/>
              </a:rPr>
              <a:t>https://www.digitalocean.com/community/tutorials/java-generics-example-method-class-interface</a:t>
            </a:r>
            <a:endParaRPr lang="en-US" dirty="0"/>
          </a:p>
          <a:p>
            <a:r>
              <a:rPr lang="en-US" dirty="0">
                <a:hlinkClick r:id="rId4"/>
              </a:rPr>
              <a:t>https://docs.oracle.com/javase/tutorial/java/javaOO/lambdaexpressions.html</a:t>
            </a:r>
          </a:p>
          <a:p>
            <a:r>
              <a:rPr lang="en-US" dirty="0">
                <a:hlinkClick r:id="rId4"/>
              </a:rPr>
              <a:t>https://docs.oracle.com/javase/tutorial/java/javaOO/lambdaexpressions.html#lambda-expressions-in-gui-applications</a:t>
            </a:r>
          </a:p>
          <a:p>
            <a:r>
              <a:rPr lang="en-US" dirty="0">
                <a:hlinkClick r:id="rId4"/>
              </a:rPr>
              <a:t>https://www.w3schools.com/java/java_lambda.asp</a:t>
            </a:r>
            <a:endParaRPr lang="en-US" dirty="0"/>
          </a:p>
          <a:p>
            <a:r>
              <a:rPr lang="en-US" i="1" dirty="0"/>
              <a:t>Core Java Volume I: Fundamentals</a:t>
            </a:r>
          </a:p>
          <a:p>
            <a:r>
              <a:rPr lang="en-US" dirty="0"/>
              <a:t>Udemy</a:t>
            </a:r>
            <a:r>
              <a:rPr lang="en-US" i="1" dirty="0"/>
              <a:t> Learn Java – Beginner to Master</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13</a:t>
            </a:fld>
            <a:endParaRPr lang="en-US" dirty="0"/>
          </a:p>
        </p:txBody>
      </p:sp>
    </p:spTree>
    <p:extLst>
      <p:ext uri="{BB962C8B-B14F-4D97-AF65-F5344CB8AC3E}">
        <p14:creationId xmlns:p14="http://schemas.microsoft.com/office/powerpoint/2010/main" val="22725035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A3392-E6D9-534A-9A28-D0A74DAEA788}"/>
              </a:ext>
            </a:extLst>
          </p:cNvPr>
          <p:cNvSpPr>
            <a:spLocks noGrp="1"/>
          </p:cNvSpPr>
          <p:nvPr>
            <p:ph type="title"/>
          </p:nvPr>
        </p:nvSpPr>
        <p:spPr>
          <a:xfrm>
            <a:off x="806361" y="2971800"/>
            <a:ext cx="10078144" cy="914400"/>
          </a:xfrm>
        </p:spPr>
        <p:txBody>
          <a:bodyPr/>
          <a:lstStyle/>
          <a:p>
            <a:pPr algn="ctr"/>
            <a:r>
              <a:rPr lang="en-US" dirty="0"/>
              <a:t>Happy Coding!</a:t>
            </a:r>
          </a:p>
        </p:txBody>
      </p:sp>
      <p:sp>
        <p:nvSpPr>
          <p:cNvPr id="3" name="Slide Number Placeholder 2">
            <a:extLst>
              <a:ext uri="{FF2B5EF4-FFF2-40B4-BE49-F238E27FC236}">
                <a16:creationId xmlns:a16="http://schemas.microsoft.com/office/drawing/2014/main" id="{78483E9F-20E0-E841-B2ED-8558DECB788F}"/>
              </a:ext>
            </a:extLst>
          </p:cNvPr>
          <p:cNvSpPr>
            <a:spLocks noGrp="1"/>
          </p:cNvSpPr>
          <p:nvPr>
            <p:ph type="sldNum" sz="quarter" idx="10"/>
          </p:nvPr>
        </p:nvSpPr>
        <p:spPr/>
        <p:txBody>
          <a:bodyPr/>
          <a:lstStyle/>
          <a:p>
            <a:fld id="{A35D118A-333E-D14F-A7CC-F26895C7C671}" type="slidenum">
              <a:rPr lang="en-US" smtClean="0"/>
              <a:pPr/>
              <a:t>14</a:t>
            </a:fld>
            <a:endParaRPr lang="en-US" dirty="0">
              <a:solidFill>
                <a:schemeClr val="bg1"/>
              </a:solidFill>
            </a:endParaRPr>
          </a:p>
        </p:txBody>
      </p:sp>
    </p:spTree>
    <p:extLst>
      <p:ext uri="{BB962C8B-B14F-4D97-AF65-F5344CB8AC3E}">
        <p14:creationId xmlns:p14="http://schemas.microsoft.com/office/powerpoint/2010/main" val="34930134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2028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p:txBody>
          <a:bodyPr/>
          <a:lstStyle/>
          <a:p>
            <a:r>
              <a:rPr lang="en-US" dirty="0"/>
              <a:t>Tasks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75145" y="1295400"/>
            <a:ext cx="10363200" cy="4114800"/>
          </a:xfrm>
        </p:spPr>
        <p:txBody>
          <a:bodyPr/>
          <a:lstStyle/>
          <a:p>
            <a:pPr>
              <a:buFont typeface="Wingdings" panose="05000000000000000000" pitchFamily="2" charset="2"/>
              <a:buChar char="ü"/>
            </a:pPr>
            <a:r>
              <a:rPr lang="en-US" sz="2800" dirty="0"/>
              <a:t>Generics</a:t>
            </a:r>
          </a:p>
          <a:p>
            <a:pPr>
              <a:buFont typeface="Wingdings" panose="05000000000000000000" pitchFamily="2" charset="2"/>
              <a:buChar char="ü"/>
            </a:pPr>
            <a:r>
              <a:rPr lang="en-US" sz="2800" dirty="0"/>
              <a:t>Lambdas</a:t>
            </a:r>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2</a:t>
            </a:fld>
            <a:endParaRPr lang="en-US" dirty="0"/>
          </a:p>
        </p:txBody>
      </p:sp>
    </p:spTree>
    <p:extLst>
      <p:ext uri="{BB962C8B-B14F-4D97-AF65-F5344CB8AC3E}">
        <p14:creationId xmlns:p14="http://schemas.microsoft.com/office/powerpoint/2010/main" val="1848902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a:xfrm>
            <a:off x="653374" y="381000"/>
            <a:ext cx="2166026" cy="762000"/>
          </a:xfrm>
        </p:spPr>
        <p:txBody>
          <a:bodyPr/>
          <a:lstStyle/>
          <a:p>
            <a:r>
              <a:rPr lang="en-US" dirty="0"/>
              <a:t>Generics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53374" y="1219200"/>
            <a:ext cx="10363200" cy="5257800"/>
          </a:xfrm>
        </p:spPr>
        <p:txBody>
          <a:bodyPr/>
          <a:lstStyle/>
          <a:p>
            <a:r>
              <a:rPr lang="en-US" sz="2200" b="1" dirty="0"/>
              <a:t>Generic programming </a:t>
            </a:r>
            <a:r>
              <a:rPr lang="en-US" sz="2200" dirty="0"/>
              <a:t>means writing code that can be reused for objects of many different types</a:t>
            </a:r>
          </a:p>
          <a:p>
            <a:r>
              <a:rPr lang="en-US" sz="2200" b="1" dirty="0"/>
              <a:t>Generics</a:t>
            </a:r>
            <a:r>
              <a:rPr lang="en-US" sz="2200" dirty="0"/>
              <a:t> provide strong compile-time type checking, reduces risk of </a:t>
            </a:r>
            <a:r>
              <a:rPr lang="en-US" sz="2200" dirty="0" err="1"/>
              <a:t>ClassCastException</a:t>
            </a:r>
            <a:r>
              <a:rPr lang="en-US" sz="2200" dirty="0"/>
              <a:t>, explicit casting of objects</a:t>
            </a:r>
          </a:p>
          <a:p>
            <a:endParaRPr lang="en-US" sz="2200" dirty="0"/>
          </a:p>
          <a:p>
            <a:pPr marL="0" indent="0">
              <a:buNone/>
            </a:pPr>
            <a:r>
              <a:rPr lang="en-US" sz="2200" b="1" dirty="0"/>
              <a:t>Syntax:</a:t>
            </a:r>
          </a:p>
          <a:p>
            <a:r>
              <a:rPr lang="en-US" sz="2200" dirty="0"/>
              <a:t>Syntax to create generic class is to put</a:t>
            </a:r>
            <a:r>
              <a:rPr lang="en-US" sz="2200" b="1" dirty="0"/>
              <a:t> &lt;T&gt; </a:t>
            </a:r>
            <a:r>
              <a:rPr lang="en-US" sz="2200" dirty="0"/>
              <a:t>after the class name (T for </a:t>
            </a:r>
            <a:r>
              <a:rPr lang="en-US" sz="2200" b="1" dirty="0"/>
              <a:t>type parameter </a:t>
            </a:r>
            <a:r>
              <a:rPr lang="en-US" sz="2200" dirty="0"/>
              <a:t>but you can put anything)</a:t>
            </a:r>
          </a:p>
          <a:p>
            <a:r>
              <a:rPr lang="en-US" sz="2200" dirty="0"/>
              <a:t>When we use the class, &lt;T&gt; is replaced with the actual type that we want</a:t>
            </a:r>
          </a:p>
          <a:p>
            <a:r>
              <a:rPr lang="en-US" sz="2200" dirty="0"/>
              <a:t>Generics do not work with primitive types, Objects only!</a:t>
            </a:r>
          </a:p>
          <a:p>
            <a:r>
              <a:rPr lang="en-US" sz="2200" dirty="0"/>
              <a:t>Question mark (?) is the wildcard in generics and represent an unknown type</a:t>
            </a:r>
          </a:p>
          <a:p>
            <a:pPr marL="0" indent="0">
              <a:buNone/>
            </a:pPr>
            <a:endParaRPr lang="en-US" sz="2200" b="1" dirty="0"/>
          </a:p>
          <a:p>
            <a:pPr marL="0" indent="0">
              <a:buNone/>
            </a:pPr>
            <a:r>
              <a:rPr lang="en-US" sz="2200" b="1" dirty="0"/>
              <a:t>*Code Example: Tutorial9_SimpleGenericClass</a:t>
            </a:r>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3</a:t>
            </a:fld>
            <a:endParaRPr lang="en-US" dirty="0"/>
          </a:p>
        </p:txBody>
      </p:sp>
    </p:spTree>
    <p:extLst>
      <p:ext uri="{BB962C8B-B14F-4D97-AF65-F5344CB8AC3E}">
        <p14:creationId xmlns:p14="http://schemas.microsoft.com/office/powerpoint/2010/main" val="3520855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p:txBody>
          <a:bodyPr/>
          <a:lstStyle/>
          <a:p>
            <a:r>
              <a:rPr lang="en-US" dirty="0"/>
              <a:t>Generics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53374" y="1143000"/>
            <a:ext cx="10776626" cy="4876800"/>
          </a:xfrm>
        </p:spPr>
        <p:txBody>
          <a:bodyPr/>
          <a:lstStyle/>
          <a:p>
            <a:pPr marL="0" indent="0">
              <a:buNone/>
            </a:pPr>
            <a:r>
              <a:rPr lang="en-US" sz="1800" b="1" dirty="0"/>
              <a:t>What are generics?</a:t>
            </a:r>
          </a:p>
          <a:p>
            <a:r>
              <a:rPr lang="en-US" sz="1800" i="1" dirty="0">
                <a:solidFill>
                  <a:srgbClr val="000000"/>
                </a:solidFill>
                <a:latin typeface="Arial" panose="020B0604020202020204" pitchFamily="34" charset="0"/>
              </a:rPr>
              <a:t>G</a:t>
            </a:r>
            <a:r>
              <a:rPr lang="en-US" sz="1800" i="1" dirty="0">
                <a:solidFill>
                  <a:srgbClr val="000000"/>
                </a:solidFill>
                <a:effectLst/>
                <a:latin typeface="Arial" panose="020B0604020202020204" pitchFamily="34" charset="0"/>
              </a:rPr>
              <a:t>eneric type </a:t>
            </a:r>
            <a:r>
              <a:rPr lang="en-US" sz="1800" b="0" i="0" dirty="0">
                <a:solidFill>
                  <a:srgbClr val="000000"/>
                </a:solidFill>
                <a:effectLst/>
                <a:latin typeface="Arial" panose="020B0604020202020204" pitchFamily="34" charset="0"/>
              </a:rPr>
              <a:t>is a generic class, method, interface that is parameterized over types</a:t>
            </a:r>
          </a:p>
          <a:p>
            <a:r>
              <a:rPr lang="en-US" sz="1800" b="0" i="0" dirty="0">
                <a:solidFill>
                  <a:srgbClr val="000000"/>
                </a:solidFill>
                <a:effectLst/>
                <a:latin typeface="Arial" panose="020B0604020202020204" pitchFamily="34" charset="0"/>
              </a:rPr>
              <a:t>Generics was added in Java 5.0 to provide compile-time type checking and removing risk of </a:t>
            </a:r>
            <a:r>
              <a:rPr lang="en-US" sz="1800" b="0" i="0" dirty="0" err="1">
                <a:solidFill>
                  <a:srgbClr val="000000"/>
                </a:solidFill>
                <a:effectLst/>
                <a:latin typeface="Arial" panose="020B0604020202020204" pitchFamily="34" charset="0"/>
              </a:rPr>
              <a:t>ClassCastException</a:t>
            </a:r>
            <a:r>
              <a:rPr lang="en-US" sz="1800" b="0" i="0" dirty="0">
                <a:solidFill>
                  <a:srgbClr val="000000"/>
                </a:solidFill>
                <a:effectLst/>
                <a:latin typeface="Arial" panose="020B0604020202020204" pitchFamily="34" charset="0"/>
              </a:rPr>
              <a:t> that was common while working with collection classes </a:t>
            </a:r>
          </a:p>
          <a:p>
            <a:r>
              <a:rPr lang="en-US" sz="1800" dirty="0">
                <a:solidFill>
                  <a:srgbClr val="000000"/>
                </a:solidFill>
                <a:latin typeface="Arial" panose="020B0604020202020204" pitchFamily="34" charset="0"/>
              </a:rPr>
              <a:t>G</a:t>
            </a:r>
            <a:r>
              <a:rPr lang="en-US" sz="1800" b="0" i="0" dirty="0">
                <a:solidFill>
                  <a:srgbClr val="000000"/>
                </a:solidFill>
                <a:effectLst/>
                <a:latin typeface="Arial" panose="020B0604020202020204" pitchFamily="34" charset="0"/>
              </a:rPr>
              <a:t>enerics enable </a:t>
            </a:r>
            <a:r>
              <a:rPr lang="en-US" sz="1800" b="0" i="1" dirty="0">
                <a:solidFill>
                  <a:srgbClr val="000000"/>
                </a:solidFill>
                <a:effectLst/>
                <a:latin typeface="Arial" panose="020B0604020202020204" pitchFamily="34" charset="0"/>
              </a:rPr>
              <a:t>types</a:t>
            </a:r>
            <a:r>
              <a:rPr lang="en-US" sz="1800" b="0" i="0" dirty="0">
                <a:solidFill>
                  <a:srgbClr val="000000"/>
                </a:solidFill>
                <a:effectLst/>
                <a:latin typeface="Arial" panose="020B0604020202020204" pitchFamily="34" charset="0"/>
              </a:rPr>
              <a:t> (classes and interfaces) to be parameters when defining classes, interfaces and methods. </a:t>
            </a:r>
          </a:p>
          <a:p>
            <a:r>
              <a:rPr lang="en-US" sz="1800" b="0" i="0" dirty="0">
                <a:solidFill>
                  <a:srgbClr val="000000"/>
                </a:solidFill>
                <a:effectLst/>
                <a:latin typeface="Arial" panose="020B0604020202020204" pitchFamily="34" charset="0"/>
              </a:rPr>
              <a:t>Type parameters provide a way for you to re-use the same code with different inputs</a:t>
            </a:r>
          </a:p>
          <a:p>
            <a:r>
              <a:rPr lang="en-US" sz="1800" b="1" i="0" dirty="0">
                <a:solidFill>
                  <a:srgbClr val="000000"/>
                </a:solidFill>
                <a:effectLst/>
                <a:latin typeface="Arial" panose="020B0604020202020204" pitchFamily="34" charset="0"/>
              </a:rPr>
              <a:t>Difference</a:t>
            </a:r>
            <a:r>
              <a:rPr lang="en-US" sz="1800" b="0" i="0" dirty="0">
                <a:solidFill>
                  <a:srgbClr val="000000"/>
                </a:solidFill>
                <a:effectLst/>
                <a:latin typeface="Arial" panose="020B0604020202020204" pitchFamily="34" charset="0"/>
              </a:rPr>
              <a:t> is that the inputs to formal parameters are values, while the inputs to type parameters are types</a:t>
            </a:r>
            <a:endParaRPr lang="en-US" sz="1800" dirty="0">
              <a:solidFill>
                <a:srgbClr val="000000"/>
              </a:solidFill>
              <a:latin typeface="Arial" panose="020B0604020202020204" pitchFamily="34" charset="0"/>
            </a:endParaRPr>
          </a:p>
          <a:p>
            <a:endParaRPr lang="en-US" sz="1800" b="0" i="0" dirty="0">
              <a:solidFill>
                <a:srgbClr val="000000"/>
              </a:solidFill>
              <a:effectLst/>
              <a:latin typeface="Arial" panose="020B0604020202020204" pitchFamily="34" charset="0"/>
            </a:endParaRPr>
          </a:p>
          <a:p>
            <a:pPr marL="0" indent="0">
              <a:buNone/>
            </a:pPr>
            <a:r>
              <a:rPr lang="en-US" sz="1800" b="1" dirty="0"/>
              <a:t>Generic class </a:t>
            </a:r>
            <a:r>
              <a:rPr lang="en-US" sz="1800" dirty="0"/>
              <a:t>acts as a factory for ordinary classes.</a:t>
            </a:r>
          </a:p>
          <a:p>
            <a:r>
              <a:rPr lang="en-US" sz="1800" dirty="0"/>
              <a:t>Initial motivation: create </a:t>
            </a:r>
            <a:r>
              <a:rPr lang="en-US" sz="1800" b="1" dirty="0"/>
              <a:t>container classes </a:t>
            </a:r>
            <a:r>
              <a:rPr lang="en-US" sz="1800" dirty="0"/>
              <a:t>(to hold objects while you are working with them)</a:t>
            </a:r>
          </a:p>
          <a:p>
            <a:r>
              <a:rPr lang="en-US" sz="1800" dirty="0"/>
              <a:t>In some cases you want a container to hold multiple types of objects, but typically you only put one type of object into a container</a:t>
            </a:r>
          </a:p>
          <a:p>
            <a:r>
              <a:rPr lang="en-US" sz="1800" dirty="0"/>
              <a:t>When you use generics, you specify the type of object that container holds</a:t>
            </a:r>
          </a:p>
          <a:p>
            <a:endParaRPr lang="en-US" sz="1800" b="1" dirty="0"/>
          </a:p>
          <a:p>
            <a:pPr marL="0" indent="0">
              <a:buNone/>
            </a:pPr>
            <a:endParaRPr lang="en-US" sz="1800" dirty="0"/>
          </a:p>
          <a:p>
            <a:endParaRPr lang="en-US" sz="1800" dirty="0"/>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4</a:t>
            </a:fld>
            <a:endParaRPr lang="en-US" dirty="0"/>
          </a:p>
        </p:txBody>
      </p:sp>
    </p:spTree>
    <p:extLst>
      <p:ext uri="{BB962C8B-B14F-4D97-AF65-F5344CB8AC3E}">
        <p14:creationId xmlns:p14="http://schemas.microsoft.com/office/powerpoint/2010/main" val="2613932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p:txBody>
          <a:bodyPr/>
          <a:lstStyle/>
          <a:p>
            <a:r>
              <a:rPr lang="en-US" dirty="0"/>
              <a:t>Generics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53374" y="1524000"/>
            <a:ext cx="9100226" cy="5410200"/>
          </a:xfrm>
        </p:spPr>
        <p:txBody>
          <a:bodyPr/>
          <a:lstStyle/>
          <a:p>
            <a:pPr marL="0" indent="0">
              <a:buNone/>
            </a:pPr>
            <a:r>
              <a:rPr lang="en-US" b="1" dirty="0"/>
              <a:t>Why do we need them?</a:t>
            </a:r>
          </a:p>
          <a:p>
            <a:pPr marL="457200" indent="-457200">
              <a:buFont typeface="+mj-lt"/>
              <a:buAutoNum type="arabicPeriod"/>
            </a:pPr>
            <a:r>
              <a:rPr lang="en-US" dirty="0"/>
              <a:t>To achieve generalization</a:t>
            </a:r>
          </a:p>
          <a:p>
            <a:pPr lvl="1"/>
            <a:r>
              <a:rPr lang="en-US" sz="2400" dirty="0"/>
              <a:t>One way OOP achieved generalization is through polymorphism</a:t>
            </a:r>
          </a:p>
          <a:p>
            <a:pPr lvl="1"/>
            <a:r>
              <a:rPr lang="en-US" sz="2400" dirty="0"/>
              <a:t>For classes if we use base type class instead of specific type we get more flexibility</a:t>
            </a:r>
          </a:p>
          <a:p>
            <a:pPr marL="457200" indent="-457200">
              <a:buFont typeface="+mj-lt"/>
              <a:buAutoNum type="arabicPeriod"/>
            </a:pPr>
            <a:r>
              <a:rPr lang="en-US" dirty="0"/>
              <a:t>To eliminate typecasting</a:t>
            </a:r>
          </a:p>
          <a:p>
            <a:pPr marL="457200" indent="-457200">
              <a:buFont typeface="+mj-lt"/>
              <a:buAutoNum type="arabicPeriod"/>
            </a:pPr>
            <a:r>
              <a:rPr lang="en-US" dirty="0"/>
              <a:t>To achieve type safety</a:t>
            </a:r>
          </a:p>
          <a:p>
            <a:pPr marL="0" indent="0">
              <a:buNone/>
            </a:pPr>
            <a:endParaRPr lang="en-US" dirty="0"/>
          </a:p>
          <a:p>
            <a:pPr marL="0" indent="0">
              <a:buNone/>
            </a:pPr>
            <a:endParaRPr lang="en-US" b="1" dirty="0"/>
          </a:p>
          <a:p>
            <a:pPr marL="0" indent="0">
              <a:buNone/>
            </a:pPr>
            <a:r>
              <a:rPr lang="en-US" b="1" dirty="0"/>
              <a:t>*Code Example: Tutorial9_TypeCasting</a:t>
            </a:r>
          </a:p>
          <a:p>
            <a:endParaRPr lang="en-US" dirty="0"/>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5</a:t>
            </a:fld>
            <a:endParaRPr lang="en-US" dirty="0"/>
          </a:p>
        </p:txBody>
      </p:sp>
      <p:sp>
        <p:nvSpPr>
          <p:cNvPr id="5" name="Content Placeholder 2">
            <a:extLst>
              <a:ext uri="{FF2B5EF4-FFF2-40B4-BE49-F238E27FC236}">
                <a16:creationId xmlns:a16="http://schemas.microsoft.com/office/drawing/2014/main" id="{74BB4D8B-D8D2-CAF7-79F0-5F0AAA230BCA}"/>
              </a:ext>
            </a:extLst>
          </p:cNvPr>
          <p:cNvSpPr txBox="1">
            <a:spLocks/>
          </p:cNvSpPr>
          <p:nvPr/>
        </p:nvSpPr>
        <p:spPr bwMode="auto">
          <a:xfrm>
            <a:off x="6477000" y="304800"/>
            <a:ext cx="5257800" cy="1752600"/>
          </a:xfrm>
          <a:prstGeom prst="rect">
            <a:avLst/>
          </a:prstGeom>
          <a:solidFill>
            <a:schemeClr val="accent5">
              <a:lumMod val="20000"/>
              <a:lumOff val="80000"/>
            </a:schemeClr>
          </a:solid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Font typeface="Wingdings" charset="0"/>
              <a:buChar char="§"/>
              <a:defRPr sz="2400">
                <a:solidFill>
                  <a:schemeClr val="tx1"/>
                </a:solidFill>
                <a:latin typeface="Arial"/>
                <a:ea typeface="ＭＳ Ｐゴシック" charset="0"/>
                <a:cs typeface="ＭＳ Ｐゴシック" charset="0"/>
              </a:defRPr>
            </a:lvl1pPr>
            <a:lvl2pPr marL="742950" indent="-285750" algn="l" rtl="0" eaLnBrk="1" fontAlgn="base" hangingPunct="1">
              <a:spcBef>
                <a:spcPct val="20000"/>
              </a:spcBef>
              <a:spcAft>
                <a:spcPct val="0"/>
              </a:spcAft>
              <a:buFont typeface="Wingdings" charset="0"/>
              <a:buChar char="§"/>
              <a:defRPr sz="2200">
                <a:solidFill>
                  <a:schemeClr val="tx1"/>
                </a:solidFill>
                <a:latin typeface="Arial"/>
                <a:ea typeface="ＭＳ Ｐゴシック" pitchFamily="-32" charset="-128"/>
              </a:defRPr>
            </a:lvl2pPr>
            <a:lvl3pPr marL="1143000" indent="-228600" algn="l" rtl="0" eaLnBrk="1" fontAlgn="base" hangingPunct="1">
              <a:spcBef>
                <a:spcPct val="20000"/>
              </a:spcBef>
              <a:spcAft>
                <a:spcPct val="0"/>
              </a:spcAft>
              <a:buFont typeface="Wingdings" charset="0"/>
              <a:buChar char="§"/>
              <a:defRPr sz="2000">
                <a:solidFill>
                  <a:schemeClr val="tx1"/>
                </a:solidFill>
                <a:latin typeface="Arial"/>
                <a:ea typeface="ＭＳ Ｐゴシック" pitchFamily="-32" charset="-128"/>
              </a:defRPr>
            </a:lvl3pPr>
            <a:lvl4pPr marL="1600200" indent="-228600" algn="l" rtl="0" eaLnBrk="1" fontAlgn="base" hangingPunct="1">
              <a:spcBef>
                <a:spcPct val="20000"/>
              </a:spcBef>
              <a:spcAft>
                <a:spcPct val="0"/>
              </a:spcAft>
              <a:buFont typeface="Wingdings" charset="0"/>
              <a:buChar char="§"/>
              <a:defRPr sz="2000">
                <a:solidFill>
                  <a:schemeClr val="tx1"/>
                </a:solidFill>
                <a:latin typeface="Arial"/>
                <a:ea typeface="ＭＳ Ｐゴシック" pitchFamily="-32" charset="-128"/>
              </a:defRPr>
            </a:lvl4pPr>
            <a:lvl5pPr marL="2057400" indent="-228600" algn="l" rtl="0" eaLnBrk="1" fontAlgn="base" hangingPunct="1">
              <a:spcBef>
                <a:spcPct val="20000"/>
              </a:spcBef>
              <a:spcAft>
                <a:spcPct val="0"/>
              </a:spcAft>
              <a:buFont typeface="Wingdings" charset="0"/>
              <a:buChar char="§"/>
              <a:defRPr sz="2000">
                <a:solidFill>
                  <a:schemeClr val="tx1"/>
                </a:solidFill>
                <a:latin typeface="Arial"/>
                <a:ea typeface="ＭＳ Ｐゴシック" pitchFamily="-32" charset="-128"/>
              </a:defRPr>
            </a:lvl5pPr>
            <a:lvl6pPr marL="2514600" indent="-228600" algn="l" rtl="0" eaLnBrk="1" fontAlgn="base" hangingPunct="1">
              <a:spcBef>
                <a:spcPct val="20000"/>
              </a:spcBef>
              <a:spcAft>
                <a:spcPct val="0"/>
              </a:spcAft>
              <a:buChar char="»"/>
              <a:defRPr sz="2000">
                <a:solidFill>
                  <a:schemeClr val="tx1"/>
                </a:solidFill>
                <a:latin typeface="+mn-lt"/>
                <a:ea typeface="ＭＳ Ｐゴシック" pitchFamily="-32" charset="-128"/>
              </a:defRPr>
            </a:lvl6pPr>
            <a:lvl7pPr marL="2971800" indent="-228600" algn="l" rtl="0" eaLnBrk="1" fontAlgn="base" hangingPunct="1">
              <a:spcBef>
                <a:spcPct val="20000"/>
              </a:spcBef>
              <a:spcAft>
                <a:spcPct val="0"/>
              </a:spcAft>
              <a:buChar char="»"/>
              <a:defRPr sz="2000">
                <a:solidFill>
                  <a:schemeClr val="tx1"/>
                </a:solidFill>
                <a:latin typeface="+mn-lt"/>
                <a:ea typeface="ＭＳ Ｐゴシック" pitchFamily="-32" charset="-128"/>
              </a:defRPr>
            </a:lvl7pPr>
            <a:lvl8pPr marL="3429000" indent="-228600" algn="l" rtl="0" eaLnBrk="1" fontAlgn="base" hangingPunct="1">
              <a:spcBef>
                <a:spcPct val="20000"/>
              </a:spcBef>
              <a:spcAft>
                <a:spcPct val="0"/>
              </a:spcAft>
              <a:buChar char="»"/>
              <a:defRPr sz="2000">
                <a:solidFill>
                  <a:schemeClr val="tx1"/>
                </a:solidFill>
                <a:latin typeface="+mn-lt"/>
                <a:ea typeface="ＭＳ Ｐゴシック" pitchFamily="-32" charset="-128"/>
              </a:defRPr>
            </a:lvl8pPr>
            <a:lvl9pPr marL="3886200" indent="-228600" algn="l" rtl="0" eaLnBrk="1" fontAlgn="base" hangingPunct="1">
              <a:spcBef>
                <a:spcPct val="20000"/>
              </a:spcBef>
              <a:spcAft>
                <a:spcPct val="0"/>
              </a:spcAft>
              <a:buChar char="»"/>
              <a:defRPr sz="2000">
                <a:solidFill>
                  <a:schemeClr val="tx1"/>
                </a:solidFill>
                <a:latin typeface="+mn-lt"/>
                <a:ea typeface="ＭＳ Ｐゴシック" pitchFamily="-32" charset="-128"/>
              </a:defRPr>
            </a:lvl9pPr>
          </a:lstStyle>
          <a:p>
            <a:pPr marL="0" indent="0">
              <a:buNone/>
            </a:pPr>
            <a:r>
              <a:rPr lang="en-US" b="1" kern="0" dirty="0" err="1">
                <a:solidFill>
                  <a:srgbClr val="002060"/>
                </a:solidFill>
              </a:rPr>
              <a:t>F.e</a:t>
            </a:r>
            <a:r>
              <a:rPr lang="en-US" b="1" kern="0" dirty="0">
                <a:solidFill>
                  <a:srgbClr val="002060"/>
                </a:solidFill>
              </a:rPr>
              <a:t>. </a:t>
            </a:r>
          </a:p>
          <a:p>
            <a:pPr marL="0" indent="0">
              <a:buNone/>
            </a:pPr>
            <a:r>
              <a:rPr lang="en-US" sz="2000" b="1" kern="0" dirty="0">
                <a:solidFill>
                  <a:srgbClr val="002060"/>
                </a:solidFill>
                <a:latin typeface="Courier New" panose="02070309020205020404" pitchFamily="49" charset="0"/>
                <a:cs typeface="Courier New" panose="02070309020205020404" pitchFamily="49" charset="0"/>
              </a:rPr>
              <a:t> Object </a:t>
            </a:r>
            <a:r>
              <a:rPr lang="en-US" sz="2000" b="1" kern="0" dirty="0" err="1">
                <a:solidFill>
                  <a:srgbClr val="002060"/>
                </a:solidFill>
                <a:latin typeface="Courier New" panose="02070309020205020404" pitchFamily="49" charset="0"/>
                <a:cs typeface="Courier New" panose="02070309020205020404" pitchFamily="49" charset="0"/>
              </a:rPr>
              <a:t>object</a:t>
            </a:r>
            <a:r>
              <a:rPr lang="en-US" sz="2000" b="1" kern="0" dirty="0">
                <a:solidFill>
                  <a:srgbClr val="002060"/>
                </a:solidFill>
                <a:latin typeface="Courier New" panose="02070309020205020404" pitchFamily="49" charset="0"/>
                <a:cs typeface="Courier New" panose="02070309020205020404" pitchFamily="49" charset="0"/>
              </a:rPr>
              <a:t> = new String(“Greetings”);</a:t>
            </a:r>
          </a:p>
          <a:p>
            <a:pPr marL="0" indent="0">
              <a:buNone/>
            </a:pPr>
            <a:r>
              <a:rPr lang="en-US" sz="2000" b="1" kern="0" dirty="0">
                <a:solidFill>
                  <a:srgbClr val="002060"/>
                </a:solidFill>
                <a:latin typeface="Courier New" panose="02070309020205020404" pitchFamily="49" charset="0"/>
                <a:cs typeface="Courier New" panose="02070309020205020404" pitchFamily="49" charset="0"/>
              </a:rPr>
              <a:t> String str = (String) object;</a:t>
            </a:r>
          </a:p>
          <a:p>
            <a:pPr marL="457200" indent="-457200">
              <a:buFont typeface="+mj-lt"/>
              <a:buAutoNum type="arabicPeriod"/>
            </a:pPr>
            <a:endParaRPr lang="en-US" sz="2000" kern="0" dirty="0">
              <a:solidFill>
                <a:srgbClr val="002060"/>
              </a:solidFill>
            </a:endParaRPr>
          </a:p>
          <a:p>
            <a:endParaRPr lang="en-US" sz="2000" kern="0" dirty="0">
              <a:solidFill>
                <a:srgbClr val="002060"/>
              </a:solidFill>
            </a:endParaRPr>
          </a:p>
        </p:txBody>
      </p:sp>
    </p:spTree>
    <p:extLst>
      <p:ext uri="{BB962C8B-B14F-4D97-AF65-F5344CB8AC3E}">
        <p14:creationId xmlns:p14="http://schemas.microsoft.com/office/powerpoint/2010/main" val="229512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a:xfrm>
            <a:off x="653374" y="381000"/>
            <a:ext cx="2394626" cy="738664"/>
          </a:xfrm>
        </p:spPr>
        <p:txBody>
          <a:bodyPr/>
          <a:lstStyle/>
          <a:p>
            <a:r>
              <a:rPr lang="en-US" dirty="0"/>
              <a:t>Generics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53374" y="1219200"/>
            <a:ext cx="10363200" cy="4724400"/>
          </a:xfrm>
        </p:spPr>
        <p:txBody>
          <a:bodyPr/>
          <a:lstStyle/>
          <a:p>
            <a:r>
              <a:rPr lang="en-US" dirty="0"/>
              <a:t>If parameter is not given, by default it will be an Object</a:t>
            </a:r>
          </a:p>
          <a:p>
            <a:r>
              <a:rPr lang="en-US" dirty="0"/>
              <a:t>You can pass any number of parameters into generic class (usually it is the case for key-value pairs)</a:t>
            </a:r>
          </a:p>
          <a:p>
            <a:pPr lvl="1"/>
            <a:r>
              <a:rPr lang="en-US" dirty="0"/>
              <a:t>Useful when you want to create class that operates on more than one type</a:t>
            </a:r>
          </a:p>
          <a:p>
            <a:pPr lvl="1"/>
            <a:r>
              <a:rPr lang="en-US" dirty="0" err="1"/>
              <a:t>F.e</a:t>
            </a:r>
            <a:r>
              <a:rPr lang="en-US" dirty="0"/>
              <a:t>. Generic Pair Class for key-value pairs (useful for data structures, </a:t>
            </a:r>
            <a:r>
              <a:rPr lang="en-US" dirty="0" err="1"/>
              <a:t>HashMaps</a:t>
            </a:r>
            <a:r>
              <a:rPr lang="en-US" dirty="0"/>
              <a:t>)</a:t>
            </a:r>
          </a:p>
          <a:p>
            <a:r>
              <a:rPr lang="en-US" dirty="0"/>
              <a:t>Child class of Parent generic class is also a generic class</a:t>
            </a:r>
          </a:p>
          <a:p>
            <a:pPr lvl="1"/>
            <a:r>
              <a:rPr lang="en-US" dirty="0" err="1"/>
              <a:t>F.e</a:t>
            </a:r>
            <a:r>
              <a:rPr lang="en-US" dirty="0"/>
              <a:t>. </a:t>
            </a:r>
            <a:r>
              <a:rPr lang="en-US" b="1" dirty="0">
                <a:latin typeface="Courier New" panose="02070309020205020404" pitchFamily="49" charset="0"/>
                <a:cs typeface="Courier New" panose="02070309020205020404" pitchFamily="49" charset="0"/>
              </a:rPr>
              <a:t>Class </a:t>
            </a:r>
            <a:r>
              <a:rPr lang="en-US" b="1" dirty="0" err="1">
                <a:latin typeface="Courier New" panose="02070309020205020404" pitchFamily="49" charset="0"/>
                <a:cs typeface="Courier New" panose="02070309020205020404" pitchFamily="49" charset="0"/>
              </a:rPr>
              <a:t>MyArray</a:t>
            </a:r>
            <a:r>
              <a:rPr lang="en-US" b="1" dirty="0">
                <a:latin typeface="Courier New" panose="02070309020205020404" pitchFamily="49" charset="0"/>
                <a:cs typeface="Courier New" panose="02070309020205020404" pitchFamily="49" charset="0"/>
              </a:rPr>
              <a:t>&lt;T&gt; extends </a:t>
            </a:r>
            <a:r>
              <a:rPr lang="en-US" b="1" dirty="0" err="1">
                <a:latin typeface="Courier New" panose="02070309020205020404" pitchFamily="49" charset="0"/>
                <a:cs typeface="Courier New" panose="02070309020205020404" pitchFamily="49" charset="0"/>
              </a:rPr>
              <a:t>GenericArray</a:t>
            </a:r>
            <a:r>
              <a:rPr lang="en-US" b="1" dirty="0">
                <a:latin typeface="Courier New" panose="02070309020205020404" pitchFamily="49" charset="0"/>
                <a:cs typeface="Courier New" panose="02070309020205020404" pitchFamily="49" charset="0"/>
              </a:rPr>
              <a:t>&lt;T&gt;</a:t>
            </a:r>
          </a:p>
          <a:p>
            <a:r>
              <a:rPr lang="en-US" dirty="0"/>
              <a:t>Bounded Types</a:t>
            </a:r>
          </a:p>
          <a:p>
            <a:pPr lvl="1"/>
            <a:r>
              <a:rPr lang="en-US" dirty="0" err="1"/>
              <a:t>F.e</a:t>
            </a:r>
            <a:r>
              <a:rPr lang="en-US" dirty="0"/>
              <a:t>. </a:t>
            </a:r>
            <a:r>
              <a:rPr lang="en-US" b="1" dirty="0">
                <a:latin typeface="Courier New" panose="02070309020205020404" pitchFamily="49" charset="0"/>
                <a:cs typeface="Courier New" panose="02070309020205020404" pitchFamily="49" charset="0"/>
              </a:rPr>
              <a:t>Class </a:t>
            </a:r>
            <a:r>
              <a:rPr lang="en-US" b="1" dirty="0" err="1">
                <a:latin typeface="Courier New" panose="02070309020205020404" pitchFamily="49" charset="0"/>
                <a:cs typeface="Courier New" panose="02070309020205020404" pitchFamily="49" charset="0"/>
              </a:rPr>
              <a:t>GenericArray</a:t>
            </a:r>
            <a:r>
              <a:rPr lang="en-US" b="1" dirty="0">
                <a:latin typeface="Courier New" panose="02070309020205020404" pitchFamily="49" charset="0"/>
                <a:cs typeface="Courier New" panose="02070309020205020404" pitchFamily="49" charset="0"/>
              </a:rPr>
              <a:t>&lt;T extends Number&gt;</a:t>
            </a:r>
            <a:endParaRPr lang="en-US" dirty="0"/>
          </a:p>
          <a:p>
            <a:pPr lvl="1"/>
            <a:r>
              <a:rPr lang="en-US" dirty="0"/>
              <a:t>It allows only classes that extending from Number class</a:t>
            </a:r>
          </a:p>
          <a:p>
            <a:endParaRPr lang="en-US" dirty="0"/>
          </a:p>
          <a:p>
            <a:endParaRPr lang="en-US" dirty="0"/>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6</a:t>
            </a:fld>
            <a:endParaRPr lang="en-US" dirty="0"/>
          </a:p>
        </p:txBody>
      </p:sp>
      <p:sp>
        <p:nvSpPr>
          <p:cNvPr id="6" name="TextBox 5">
            <a:extLst>
              <a:ext uri="{FF2B5EF4-FFF2-40B4-BE49-F238E27FC236}">
                <a16:creationId xmlns:a16="http://schemas.microsoft.com/office/drawing/2014/main" id="{3452ED76-CEF5-53E5-FF08-E122AB1A8525}"/>
              </a:ext>
            </a:extLst>
          </p:cNvPr>
          <p:cNvSpPr txBox="1"/>
          <p:nvPr/>
        </p:nvSpPr>
        <p:spPr>
          <a:xfrm>
            <a:off x="6858000" y="381000"/>
            <a:ext cx="4553362" cy="738664"/>
          </a:xfrm>
          <a:prstGeom prst="rect">
            <a:avLst/>
          </a:prstGeom>
          <a:noFill/>
        </p:spPr>
        <p:txBody>
          <a:bodyPr wrap="none" rtlCol="0">
            <a:spAutoFit/>
          </a:bodyPr>
          <a:lstStyle/>
          <a:p>
            <a:r>
              <a:rPr lang="en-US" sz="1800" b="1" dirty="0">
                <a:latin typeface="+mj-lt"/>
              </a:rPr>
              <a:t>*Code Example: Tutorial9_GenericArray</a:t>
            </a:r>
            <a:endParaRPr lang="en-US" sz="1800" dirty="0">
              <a:latin typeface="+mj-lt"/>
            </a:endParaRPr>
          </a:p>
          <a:p>
            <a:pPr algn="l"/>
            <a:endParaRPr lang="en-CA" dirty="0">
              <a:latin typeface="+mn-lt"/>
            </a:endParaRPr>
          </a:p>
        </p:txBody>
      </p:sp>
    </p:spTree>
    <p:extLst>
      <p:ext uri="{BB962C8B-B14F-4D97-AF65-F5344CB8AC3E}">
        <p14:creationId xmlns:p14="http://schemas.microsoft.com/office/powerpoint/2010/main" val="2482627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p:txBody>
          <a:bodyPr/>
          <a:lstStyle/>
          <a:p>
            <a:r>
              <a:rPr lang="en-US" dirty="0"/>
              <a:t>Generic Methods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755377" y="1151709"/>
            <a:ext cx="10363200" cy="5334000"/>
          </a:xfrm>
        </p:spPr>
        <p:txBody>
          <a:bodyPr/>
          <a:lstStyle/>
          <a:p>
            <a:r>
              <a:rPr lang="en-US" sz="2200" b="1" dirty="0"/>
              <a:t>Generic methods </a:t>
            </a:r>
            <a:r>
              <a:rPr lang="en-US" sz="2200" dirty="0"/>
              <a:t>are methods that introduce their own type parameters </a:t>
            </a:r>
          </a:p>
          <a:p>
            <a:r>
              <a:rPr lang="en-US" sz="2200" dirty="0"/>
              <a:t>It is similar to declaring a generic type, but the type parameter's scope is limited to the method where it is declared </a:t>
            </a:r>
          </a:p>
          <a:p>
            <a:r>
              <a:rPr lang="en-US" sz="2200" dirty="0"/>
              <a:t>Static and non-static generic methods are allowed</a:t>
            </a:r>
          </a:p>
          <a:p>
            <a:r>
              <a:rPr lang="en-US" sz="2200" dirty="0"/>
              <a:t>In the case when we do not want the whole class to be generic, we can create a generic method</a:t>
            </a:r>
          </a:p>
          <a:p>
            <a:r>
              <a:rPr lang="en-US" sz="2200" dirty="0"/>
              <a:t>Constructor is a special kind of method, we can use generics type in constructors too </a:t>
            </a:r>
          </a:p>
          <a:p>
            <a:pPr marL="0" indent="0">
              <a:lnSpc>
                <a:spcPct val="150000"/>
              </a:lnSpc>
              <a:buNone/>
            </a:pPr>
            <a:r>
              <a:rPr lang="en-US" sz="2200" b="1" dirty="0"/>
              <a:t>Syntax:</a:t>
            </a:r>
          </a:p>
          <a:p>
            <a:r>
              <a:rPr lang="en-US" sz="2200" b="0" i="0" dirty="0">
                <a:solidFill>
                  <a:srgbClr val="000000"/>
                </a:solidFill>
                <a:effectLst/>
                <a:latin typeface="Arial" panose="020B0604020202020204" pitchFamily="34" charset="0"/>
              </a:rPr>
              <a:t>It includes a list of type parameters, inside angle brackets, which appears before the method's return type </a:t>
            </a:r>
          </a:p>
          <a:p>
            <a:r>
              <a:rPr lang="en-US" sz="2200" b="0" i="0" dirty="0">
                <a:solidFill>
                  <a:srgbClr val="000000"/>
                </a:solidFill>
                <a:effectLst/>
                <a:latin typeface="Arial" panose="020B0604020202020204" pitchFamily="34" charset="0"/>
              </a:rPr>
              <a:t>For static generic methods, the type parameter section must appear before the method's return type</a:t>
            </a:r>
          </a:p>
          <a:p>
            <a:pPr marL="0" indent="0">
              <a:buNone/>
            </a:pPr>
            <a:r>
              <a:rPr lang="en-US" sz="2000" b="1" dirty="0"/>
              <a:t>*Code Example: Tutorial9_GenericMethods</a:t>
            </a:r>
          </a:p>
          <a:p>
            <a:endParaRPr lang="en-US" sz="2200" b="0" i="0" dirty="0">
              <a:solidFill>
                <a:srgbClr val="000000"/>
              </a:solidFill>
              <a:effectLst/>
              <a:latin typeface="Arial" panose="020B0604020202020204" pitchFamily="34" charset="0"/>
            </a:endParaRPr>
          </a:p>
          <a:p>
            <a:endParaRPr lang="en-US" sz="2200" dirty="0"/>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7</a:t>
            </a:fld>
            <a:endParaRPr lang="en-US" dirty="0"/>
          </a:p>
        </p:txBody>
      </p:sp>
    </p:spTree>
    <p:extLst>
      <p:ext uri="{BB962C8B-B14F-4D97-AF65-F5344CB8AC3E}">
        <p14:creationId xmlns:p14="http://schemas.microsoft.com/office/powerpoint/2010/main" val="13590671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a:xfrm>
            <a:off x="653374" y="381000"/>
            <a:ext cx="3994826" cy="762000"/>
          </a:xfrm>
        </p:spPr>
        <p:txBody>
          <a:bodyPr/>
          <a:lstStyle/>
          <a:p>
            <a:r>
              <a:rPr lang="en-US" dirty="0"/>
              <a:t>Generic Wildcard</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53374" y="1219200"/>
            <a:ext cx="10363200" cy="5257800"/>
          </a:xfrm>
        </p:spPr>
        <p:txBody>
          <a:bodyPr/>
          <a:lstStyle/>
          <a:p>
            <a:r>
              <a:rPr lang="en-US" dirty="0"/>
              <a:t>Question mark (?) is the </a:t>
            </a:r>
            <a:r>
              <a:rPr lang="en-US" b="1" dirty="0"/>
              <a:t>wildcard</a:t>
            </a:r>
            <a:r>
              <a:rPr lang="en-US" dirty="0"/>
              <a:t> in generics and represent an unknown type.</a:t>
            </a:r>
          </a:p>
          <a:p>
            <a:r>
              <a:rPr lang="en-US" dirty="0"/>
              <a:t>The wildcard can be used as the type of a parameter, field, or local variable and sometimes as a return type. </a:t>
            </a:r>
          </a:p>
          <a:p>
            <a:r>
              <a:rPr lang="en-US" dirty="0"/>
              <a:t>We can’t use wildcards while invoking a generic method or instantiating a generic class. In the following sections, we will learn about upper bounded wildcards, lower bounded wildcards, and wildcard capture</a:t>
            </a:r>
          </a:p>
          <a:p>
            <a:endParaRPr lang="en-US" dirty="0"/>
          </a:p>
          <a:p>
            <a:endParaRPr lang="en-US" dirty="0"/>
          </a:p>
          <a:p>
            <a:pPr marL="0" indent="0">
              <a:buNone/>
            </a:pPr>
            <a:r>
              <a:rPr lang="en-US" sz="2400" b="1" dirty="0"/>
              <a:t>*Code Example: Tutorial9_SimpleGenericsExample2</a:t>
            </a:r>
          </a:p>
          <a:p>
            <a:endParaRPr lang="en-US" dirty="0"/>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8</a:t>
            </a:fld>
            <a:endParaRPr lang="en-US" dirty="0"/>
          </a:p>
        </p:txBody>
      </p:sp>
    </p:spTree>
    <p:extLst>
      <p:ext uri="{BB962C8B-B14F-4D97-AF65-F5344CB8AC3E}">
        <p14:creationId xmlns:p14="http://schemas.microsoft.com/office/powerpoint/2010/main" val="1853236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E6E41-DCE6-474B-B729-B06A7F64BB1F}"/>
              </a:ext>
            </a:extLst>
          </p:cNvPr>
          <p:cNvSpPr>
            <a:spLocks noGrp="1"/>
          </p:cNvSpPr>
          <p:nvPr>
            <p:ph type="title"/>
          </p:nvPr>
        </p:nvSpPr>
        <p:spPr/>
        <p:txBody>
          <a:bodyPr/>
          <a:lstStyle/>
          <a:p>
            <a:r>
              <a:rPr lang="en-US" dirty="0"/>
              <a:t>Issue with Anonymous Inner Classes</a:t>
            </a:r>
          </a:p>
        </p:txBody>
      </p:sp>
      <p:sp>
        <p:nvSpPr>
          <p:cNvPr id="3" name="Content Placeholder 2">
            <a:extLst>
              <a:ext uri="{FF2B5EF4-FFF2-40B4-BE49-F238E27FC236}">
                <a16:creationId xmlns:a16="http://schemas.microsoft.com/office/drawing/2014/main" id="{568F373F-14A0-EC42-8A3C-550EC175739E}"/>
              </a:ext>
            </a:extLst>
          </p:cNvPr>
          <p:cNvSpPr>
            <a:spLocks noGrp="1"/>
          </p:cNvSpPr>
          <p:nvPr>
            <p:ph idx="1"/>
          </p:nvPr>
        </p:nvSpPr>
        <p:spPr>
          <a:xfrm>
            <a:off x="653374" y="1371600"/>
            <a:ext cx="10363200" cy="4114800"/>
          </a:xfrm>
        </p:spPr>
        <p:txBody>
          <a:bodyPr/>
          <a:lstStyle/>
          <a:p>
            <a:r>
              <a:rPr lang="en-US" b="0" i="0" dirty="0">
                <a:solidFill>
                  <a:srgbClr val="000000"/>
                </a:solidFill>
                <a:effectLst/>
                <a:latin typeface="Arial" panose="020B0604020202020204" pitchFamily="34" charset="0"/>
              </a:rPr>
              <a:t>One issue with anonymous classes is that if the implementation of your anonymous class is very simple, such as an interface that contains only one method, then the syntax of anonymous classes may seem unwieldy and unclear </a:t>
            </a:r>
          </a:p>
          <a:p>
            <a:r>
              <a:rPr lang="en-US" b="0" i="0" dirty="0">
                <a:solidFill>
                  <a:srgbClr val="000000"/>
                </a:solidFill>
                <a:effectLst/>
                <a:latin typeface="Arial" panose="020B0604020202020204" pitchFamily="34" charset="0"/>
              </a:rPr>
              <a:t>In these cases, you're usually trying to pass functionality as an argument to another method, such as what action should be taken when someone clicks a button </a:t>
            </a:r>
          </a:p>
          <a:p>
            <a:r>
              <a:rPr lang="en-US" b="0" i="0" dirty="0">
                <a:solidFill>
                  <a:srgbClr val="000000"/>
                </a:solidFill>
                <a:effectLst/>
                <a:latin typeface="Arial" panose="020B0604020202020204" pitchFamily="34" charset="0"/>
              </a:rPr>
              <a:t>Lambda expressions enable you to do this, to treat functionality as method argument, or code as data</a:t>
            </a:r>
            <a:endParaRPr lang="en-US" dirty="0"/>
          </a:p>
        </p:txBody>
      </p:sp>
      <p:sp>
        <p:nvSpPr>
          <p:cNvPr id="4" name="Slide Number Placeholder 3">
            <a:extLst>
              <a:ext uri="{FF2B5EF4-FFF2-40B4-BE49-F238E27FC236}">
                <a16:creationId xmlns:a16="http://schemas.microsoft.com/office/drawing/2014/main" id="{EDB9DCDA-5E16-7147-8E04-E25CC3A037C4}"/>
              </a:ext>
            </a:extLst>
          </p:cNvPr>
          <p:cNvSpPr>
            <a:spLocks noGrp="1"/>
          </p:cNvSpPr>
          <p:nvPr>
            <p:ph type="sldNum" sz="quarter" idx="10"/>
          </p:nvPr>
        </p:nvSpPr>
        <p:spPr/>
        <p:txBody>
          <a:bodyPr/>
          <a:lstStyle/>
          <a:p>
            <a:fld id="{A35D118A-333E-D14F-A7CC-F26895C7C671}" type="slidenum">
              <a:rPr lang="en-US" smtClean="0"/>
              <a:t>9</a:t>
            </a:fld>
            <a:endParaRPr lang="en-US" dirty="0"/>
          </a:p>
        </p:txBody>
      </p:sp>
    </p:spTree>
    <p:extLst>
      <p:ext uri="{BB962C8B-B14F-4D97-AF65-F5344CB8AC3E}">
        <p14:creationId xmlns:p14="http://schemas.microsoft.com/office/powerpoint/2010/main" val="534572417"/>
      </p:ext>
    </p:extLst>
  </p:cSld>
  <p:clrMapOvr>
    <a:masterClrMapping/>
  </p:clrMapOvr>
</p:sld>
</file>

<file path=ppt/theme/theme1.xml><?xml version="1.0" encoding="utf-8"?>
<a:theme xmlns:a="http://schemas.openxmlformats.org/drawingml/2006/main" name="Default Theme">
  <a:themeElements>
    <a:clrScheme name="CONCORDIA UNIVERSITY">
      <a:dk1>
        <a:srgbClr val="000000"/>
      </a:dk1>
      <a:lt1>
        <a:srgbClr val="FFFFFF"/>
      </a:lt1>
      <a:dk2>
        <a:srgbClr val="000000"/>
      </a:dk2>
      <a:lt2>
        <a:srgbClr val="BCBCBC"/>
      </a:lt2>
      <a:accent1>
        <a:srgbClr val="801329"/>
      </a:accent1>
      <a:accent2>
        <a:srgbClr val="E83F21"/>
      </a:accent2>
      <a:accent3>
        <a:srgbClr val="00776F"/>
      </a:accent3>
      <a:accent4>
        <a:srgbClr val="E90065"/>
      </a:accent4>
      <a:accent5>
        <a:srgbClr val="1598D6"/>
      </a:accent5>
      <a:accent6>
        <a:srgbClr val="7BC224"/>
      </a:accent6>
      <a:hlink>
        <a:srgbClr val="801329"/>
      </a:hlink>
      <a:folHlink>
        <a:srgbClr val="0E317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32"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32" charset="0"/>
          </a:defRPr>
        </a:defPPr>
      </a:lstStyle>
    </a:lnDef>
    <a:txDef>
      <a:spPr>
        <a:noFill/>
      </a:spPr>
      <a:bodyPr wrap="square" rtlCol="0">
        <a:spAutoFit/>
      </a:bodyPr>
      <a:lstStyle>
        <a:defPPr algn="l">
          <a:defRPr dirty="0" smtClean="0">
            <a:latin typeface="+mn-lt"/>
          </a:defRPr>
        </a:defPPr>
      </a:lstStyle>
    </a:txDef>
  </a:objectDefaults>
  <a:extraClrSchemeLst>
    <a:extraClrScheme>
      <a:clrScheme name="Concordia-P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oncordia-P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oncordia-P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oncordia-P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oncordia-P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oncordia-P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oncordia-PPT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oncordia-P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oncordia-P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oncordia-P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oncordia-P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oncordia-P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 id="{71E0BB56-1618-7B4B-B145-E561352FD507}" vid="{DBFEF09A-18C0-0048-A2A2-42C1ECFEC8F2}"/>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1df74f4a-f6d1-492f-8440-6651b83649a1">
      <Terms xmlns="http://schemas.microsoft.com/office/infopath/2007/PartnerControls"/>
    </lcf76f155ced4ddcb4097134ff3c332f>
    <TaxCatchAll xmlns="aee839de-00bf-4376-a641-f2a43ee2c51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B386EA0FF62C247B14C6A34B4857221" ma:contentTypeVersion="10" ma:contentTypeDescription="Create a new document." ma:contentTypeScope="" ma:versionID="9567f3b11bc26355ddef8818b9c95748">
  <xsd:schema xmlns:xsd="http://www.w3.org/2001/XMLSchema" xmlns:xs="http://www.w3.org/2001/XMLSchema" xmlns:p="http://schemas.microsoft.com/office/2006/metadata/properties" xmlns:ns2="1df74f4a-f6d1-492f-8440-6651b83649a1" xmlns:ns3="aee839de-00bf-4376-a641-f2a43ee2c517" targetNamespace="http://schemas.microsoft.com/office/2006/metadata/properties" ma:root="true" ma:fieldsID="8d5637416419ab8808b5d9143128fc59" ns2:_="" ns3:_="">
    <xsd:import namespace="1df74f4a-f6d1-492f-8440-6651b83649a1"/>
    <xsd:import namespace="aee839de-00bf-4376-a641-f2a43ee2c517"/>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ObjectDetectorVersions" minOccurs="0"/>
                <xsd:element ref="ns2:MediaServiceOCR"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df74f4a-f6d1-492f-8440-6651b83649a1"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2111843b-6948-4e45-a4d0-217e70d3d48c"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ee839de-00bf-4376-a641-f2a43ee2c517"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c287f19a-04e3-4d98-99d0-e9f2f473b6c9}" ma:internalName="TaxCatchAll" ma:showField="CatchAllData" ma:web="aee839de-00bf-4376-a641-f2a43ee2c51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D3FE4E6-499F-4743-B953-711D88873CB2}">
  <ds:schemaRefs>
    <ds:schemaRef ds:uri="http://schemas.microsoft.com/office/2006/metadata/properties"/>
    <ds:schemaRef ds:uri="http://schemas.microsoft.com/office/infopath/2007/PartnerControls"/>
    <ds:schemaRef ds:uri="1df74f4a-f6d1-492f-8440-6651b83649a1"/>
    <ds:schemaRef ds:uri="aee839de-00bf-4376-a641-f2a43ee2c517"/>
  </ds:schemaRefs>
</ds:datastoreItem>
</file>

<file path=customXml/itemProps2.xml><?xml version="1.0" encoding="utf-8"?>
<ds:datastoreItem xmlns:ds="http://schemas.openxmlformats.org/officeDocument/2006/customXml" ds:itemID="{FDF8B9E7-8F41-4911-AE3E-81DFB4E1E028}">
  <ds:schemaRefs>
    <ds:schemaRef ds:uri="http://schemas.microsoft.com/sharepoint/v3/contenttype/forms"/>
  </ds:schemaRefs>
</ds:datastoreItem>
</file>

<file path=customXml/itemProps3.xml><?xml version="1.0" encoding="utf-8"?>
<ds:datastoreItem xmlns:ds="http://schemas.openxmlformats.org/officeDocument/2006/customXml" ds:itemID="{7F37B40E-9AD5-4233-B5DA-F8CFCEA544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df74f4a-f6d1-492f-8440-6651b83649a1"/>
    <ds:schemaRef ds:uri="aee839de-00bf-4376-a641-f2a43ee2c51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CONCORDIA-POWERPOINT-TEMPLATE</Template>
  <TotalTime>723</TotalTime>
  <Words>1178</Words>
  <Application>Microsoft Office PowerPoint</Application>
  <PresentationFormat>Widescreen</PresentationFormat>
  <Paragraphs>131</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Arial Bold</vt:lpstr>
      <vt:lpstr>Courier New</vt:lpstr>
      <vt:lpstr>GillSans Bold</vt:lpstr>
      <vt:lpstr>Times</vt:lpstr>
      <vt:lpstr>Wingdings</vt:lpstr>
      <vt:lpstr>Default Theme</vt:lpstr>
      <vt:lpstr>Tutorial 9: Generics &amp; Lambdas</vt:lpstr>
      <vt:lpstr>Tasks</vt:lpstr>
      <vt:lpstr>Generics</vt:lpstr>
      <vt:lpstr>Generics</vt:lpstr>
      <vt:lpstr>Generics</vt:lpstr>
      <vt:lpstr>Generics</vt:lpstr>
      <vt:lpstr>Generic Methods</vt:lpstr>
      <vt:lpstr>Generic Wildcard</vt:lpstr>
      <vt:lpstr>Issue with Anonymous Inner Classes</vt:lpstr>
      <vt:lpstr>Lambdas</vt:lpstr>
      <vt:lpstr>Lambdas Syntax</vt:lpstr>
      <vt:lpstr>Lambdas</vt:lpstr>
      <vt:lpstr>References</vt:lpstr>
      <vt:lpstr>Happy Coding!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Valeriia Nikandrova</dc:creator>
  <cp:lastModifiedBy>Valeriia Nikandrova</cp:lastModifiedBy>
  <cp:revision>23</cp:revision>
  <dcterms:created xsi:type="dcterms:W3CDTF">2024-08-05T14:43:05Z</dcterms:created>
  <dcterms:modified xsi:type="dcterms:W3CDTF">2024-08-07T15:31:21Z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0x0101009B386EA0FF62C247B14C6A34B4857221</vt:lpwstr>
  </property>
</Properties>
</file>

<file path=docProps/thumbnail.jpeg>
</file>